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4"/>
  </p:sldMasterIdLst>
  <p:notesMasterIdLst>
    <p:notesMasterId r:id="rId24"/>
  </p:notesMasterIdLst>
  <p:sldIdLst>
    <p:sldId id="256" r:id="rId5"/>
    <p:sldId id="321" r:id="rId6"/>
    <p:sldId id="322" r:id="rId7"/>
    <p:sldId id="257" r:id="rId8"/>
    <p:sldId id="270" r:id="rId9"/>
    <p:sldId id="317" r:id="rId10"/>
    <p:sldId id="320" r:id="rId11"/>
    <p:sldId id="263" r:id="rId12"/>
    <p:sldId id="271" r:id="rId13"/>
    <p:sldId id="258" r:id="rId14"/>
    <p:sldId id="259" r:id="rId15"/>
    <p:sldId id="264" r:id="rId16"/>
    <p:sldId id="261" r:id="rId17"/>
    <p:sldId id="267" r:id="rId18"/>
    <p:sldId id="266" r:id="rId19"/>
    <p:sldId id="323" r:id="rId20"/>
    <p:sldId id="272" r:id="rId21"/>
    <p:sldId id="260" r:id="rId22"/>
    <p:sldId id="262" r:id="rId2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83" autoAdjust="0"/>
    <p:restoredTop sz="94660"/>
  </p:normalViewPr>
  <p:slideViewPr>
    <p:cSldViewPr snapToGrid="0">
      <p:cViewPr varScale="1">
        <p:scale>
          <a:sx n="95" d="100"/>
          <a:sy n="95" d="100"/>
        </p:scale>
        <p:origin x="192" y="50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152C5A-55FD-4120-B88C-FA5CF4964A94}"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BF78DF84-2AB7-4A72-8C57-4331E166C919}">
      <dgm:prSet/>
      <dgm:spPr/>
      <dgm:t>
        <a:bodyPr/>
        <a:lstStyle/>
        <a:p>
          <a:r>
            <a:rPr lang="nl-NL" b="1" dirty="0"/>
            <a:t>Onder andere veranderingen in het eetpatroon en eetgewoonten van de consument, en de vraag naar meer duurzaamheid en transparantie in de voedingsketen hebben een grote impact op de voedingsindustrie.</a:t>
          </a:r>
          <a:endParaRPr lang="en-US" dirty="0"/>
        </a:p>
      </dgm:t>
    </dgm:pt>
    <dgm:pt modelId="{C24D13C2-BD29-4EE7-8469-37B2512BD841}" type="parTrans" cxnId="{6FCAE0DB-7D41-48EE-A0A0-DAB261148704}">
      <dgm:prSet/>
      <dgm:spPr/>
      <dgm:t>
        <a:bodyPr/>
        <a:lstStyle/>
        <a:p>
          <a:endParaRPr lang="en-US"/>
        </a:p>
      </dgm:t>
    </dgm:pt>
    <dgm:pt modelId="{AE95F39F-95E8-47AF-9B8C-9594517C2443}" type="sibTrans" cxnId="{6FCAE0DB-7D41-48EE-A0A0-DAB261148704}">
      <dgm:prSet/>
      <dgm:spPr/>
      <dgm:t>
        <a:bodyPr/>
        <a:lstStyle/>
        <a:p>
          <a:endParaRPr lang="en-US"/>
        </a:p>
      </dgm:t>
    </dgm:pt>
    <dgm:pt modelId="{8E5E2524-95A7-4A62-89B0-71921B995216}">
      <dgm:prSet/>
      <dgm:spPr/>
      <dgm:t>
        <a:bodyPr/>
        <a:lstStyle/>
        <a:p>
          <a:r>
            <a:rPr lang="nl-NL"/>
            <a:t>Brainstorm met elkaar wel transities er zijn. </a:t>
          </a:r>
          <a:endParaRPr lang="en-US"/>
        </a:p>
      </dgm:t>
    </dgm:pt>
    <dgm:pt modelId="{B0321BE2-60EF-47A6-B09A-5744C961F755}" type="parTrans" cxnId="{BB140056-E9B4-4CA0-97DB-BDFAC22B3D6D}">
      <dgm:prSet/>
      <dgm:spPr/>
      <dgm:t>
        <a:bodyPr/>
        <a:lstStyle/>
        <a:p>
          <a:endParaRPr lang="en-US"/>
        </a:p>
      </dgm:t>
    </dgm:pt>
    <dgm:pt modelId="{B7761D14-253E-46E2-9F8B-A912C847A57D}" type="sibTrans" cxnId="{BB140056-E9B4-4CA0-97DB-BDFAC22B3D6D}">
      <dgm:prSet/>
      <dgm:spPr/>
      <dgm:t>
        <a:bodyPr/>
        <a:lstStyle/>
        <a:p>
          <a:endParaRPr lang="en-US"/>
        </a:p>
      </dgm:t>
    </dgm:pt>
    <dgm:pt modelId="{B5540BDD-A6C1-434F-8AAE-F3327165F6CA}" type="pres">
      <dgm:prSet presAssocID="{90152C5A-55FD-4120-B88C-FA5CF4964A94}" presName="Name0" presStyleCnt="0">
        <dgm:presLayoutVars>
          <dgm:dir/>
          <dgm:animLvl val="lvl"/>
          <dgm:resizeHandles val="exact"/>
        </dgm:presLayoutVars>
      </dgm:prSet>
      <dgm:spPr/>
    </dgm:pt>
    <dgm:pt modelId="{105B2A45-8B2F-364C-AA69-1A9EA55109A6}" type="pres">
      <dgm:prSet presAssocID="{8E5E2524-95A7-4A62-89B0-71921B995216}" presName="boxAndChildren" presStyleCnt="0"/>
      <dgm:spPr/>
    </dgm:pt>
    <dgm:pt modelId="{082FC3DB-4112-6F4E-A959-C27FC8AF4985}" type="pres">
      <dgm:prSet presAssocID="{8E5E2524-95A7-4A62-89B0-71921B995216}" presName="parentTextBox" presStyleLbl="node1" presStyleIdx="0" presStyleCnt="2"/>
      <dgm:spPr/>
    </dgm:pt>
    <dgm:pt modelId="{8FCD5D6C-AA73-4B46-99EC-E13260443A76}" type="pres">
      <dgm:prSet presAssocID="{AE95F39F-95E8-47AF-9B8C-9594517C2443}" presName="sp" presStyleCnt="0"/>
      <dgm:spPr/>
    </dgm:pt>
    <dgm:pt modelId="{6E6CB99F-8890-3740-B95F-66CDCE783CD6}" type="pres">
      <dgm:prSet presAssocID="{BF78DF84-2AB7-4A72-8C57-4331E166C919}" presName="arrowAndChildren" presStyleCnt="0"/>
      <dgm:spPr/>
    </dgm:pt>
    <dgm:pt modelId="{91FCB3AC-BB88-824D-B2B2-D31DB82BAD94}" type="pres">
      <dgm:prSet presAssocID="{BF78DF84-2AB7-4A72-8C57-4331E166C919}" presName="parentTextArrow" presStyleLbl="node1" presStyleIdx="1" presStyleCnt="2"/>
      <dgm:spPr/>
    </dgm:pt>
  </dgm:ptLst>
  <dgm:cxnLst>
    <dgm:cxn modelId="{B0083309-512A-0C4C-A5CF-CB86C7C8F815}" type="presOf" srcId="{90152C5A-55FD-4120-B88C-FA5CF4964A94}" destId="{B5540BDD-A6C1-434F-8AAE-F3327165F6CA}" srcOrd="0" destOrd="0" presId="urn:microsoft.com/office/officeart/2005/8/layout/process4"/>
    <dgm:cxn modelId="{BB140056-E9B4-4CA0-97DB-BDFAC22B3D6D}" srcId="{90152C5A-55FD-4120-B88C-FA5CF4964A94}" destId="{8E5E2524-95A7-4A62-89B0-71921B995216}" srcOrd="1" destOrd="0" parTransId="{B0321BE2-60EF-47A6-B09A-5744C961F755}" sibTransId="{B7761D14-253E-46E2-9F8B-A912C847A57D}"/>
    <dgm:cxn modelId="{A0A495C1-78B1-AE47-B999-9BC7BB4C7FD5}" type="presOf" srcId="{BF78DF84-2AB7-4A72-8C57-4331E166C919}" destId="{91FCB3AC-BB88-824D-B2B2-D31DB82BAD94}" srcOrd="0" destOrd="0" presId="urn:microsoft.com/office/officeart/2005/8/layout/process4"/>
    <dgm:cxn modelId="{6FCAE0DB-7D41-48EE-A0A0-DAB261148704}" srcId="{90152C5A-55FD-4120-B88C-FA5CF4964A94}" destId="{BF78DF84-2AB7-4A72-8C57-4331E166C919}" srcOrd="0" destOrd="0" parTransId="{C24D13C2-BD29-4EE7-8469-37B2512BD841}" sibTransId="{AE95F39F-95E8-47AF-9B8C-9594517C2443}"/>
    <dgm:cxn modelId="{A9F08EF0-677C-BC4F-BC07-322294AB1D53}" type="presOf" srcId="{8E5E2524-95A7-4A62-89B0-71921B995216}" destId="{082FC3DB-4112-6F4E-A959-C27FC8AF4985}" srcOrd="0" destOrd="0" presId="urn:microsoft.com/office/officeart/2005/8/layout/process4"/>
    <dgm:cxn modelId="{4806B425-DFDA-3E4B-B1F1-430B8E7FA838}" type="presParOf" srcId="{B5540BDD-A6C1-434F-8AAE-F3327165F6CA}" destId="{105B2A45-8B2F-364C-AA69-1A9EA55109A6}" srcOrd="0" destOrd="0" presId="urn:microsoft.com/office/officeart/2005/8/layout/process4"/>
    <dgm:cxn modelId="{1A3FEE74-36D8-A54B-9DB7-07CDE8D78694}" type="presParOf" srcId="{105B2A45-8B2F-364C-AA69-1A9EA55109A6}" destId="{082FC3DB-4112-6F4E-A959-C27FC8AF4985}" srcOrd="0" destOrd="0" presId="urn:microsoft.com/office/officeart/2005/8/layout/process4"/>
    <dgm:cxn modelId="{01F7AC32-D414-1F46-8F4F-B8E21B4ACEC4}" type="presParOf" srcId="{B5540BDD-A6C1-434F-8AAE-F3327165F6CA}" destId="{8FCD5D6C-AA73-4B46-99EC-E13260443A76}" srcOrd="1" destOrd="0" presId="urn:microsoft.com/office/officeart/2005/8/layout/process4"/>
    <dgm:cxn modelId="{DC76A4FE-E82C-5F43-A944-93E015B142AA}" type="presParOf" srcId="{B5540BDD-A6C1-434F-8AAE-F3327165F6CA}" destId="{6E6CB99F-8890-3740-B95F-66CDCE783CD6}" srcOrd="2" destOrd="0" presId="urn:microsoft.com/office/officeart/2005/8/layout/process4"/>
    <dgm:cxn modelId="{2AB45984-47A3-AD44-A982-8B125BA54070}" type="presParOf" srcId="{6E6CB99F-8890-3740-B95F-66CDCE783CD6}" destId="{91FCB3AC-BB88-824D-B2B2-D31DB82BAD9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2FC3DB-4112-6F4E-A959-C27FC8AF4985}">
      <dsp:nvSpPr>
        <dsp:cNvPr id="0" name=""/>
        <dsp:cNvSpPr/>
      </dsp:nvSpPr>
      <dsp:spPr>
        <a:xfrm>
          <a:off x="0" y="3295221"/>
          <a:ext cx="7452360" cy="216202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nl-NL" sz="2500" kern="1200"/>
            <a:t>Brainstorm met elkaar wel transities er zijn. </a:t>
          </a:r>
          <a:endParaRPr lang="en-US" sz="2500" kern="1200"/>
        </a:p>
      </dsp:txBody>
      <dsp:txXfrm>
        <a:off x="0" y="3295221"/>
        <a:ext cx="7452360" cy="2162022"/>
      </dsp:txXfrm>
    </dsp:sp>
    <dsp:sp modelId="{91FCB3AC-BB88-824D-B2B2-D31DB82BAD94}">
      <dsp:nvSpPr>
        <dsp:cNvPr id="0" name=""/>
        <dsp:cNvSpPr/>
      </dsp:nvSpPr>
      <dsp:spPr>
        <a:xfrm rot="10800000">
          <a:off x="0" y="2461"/>
          <a:ext cx="7452360" cy="3325190"/>
        </a:xfrm>
        <a:prstGeom prst="upArrowCallou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nl-NL" sz="2500" b="1" kern="1200" dirty="0"/>
            <a:t>Onder andere veranderingen in het eetpatroon en eetgewoonten van de consument, en de vraag naar meer duurzaamheid en transparantie in de voedingsketen hebben een grote impact op de voedingsindustrie.</a:t>
          </a:r>
          <a:endParaRPr lang="en-US" sz="2500" kern="1200" dirty="0"/>
        </a:p>
      </dsp:txBody>
      <dsp:txXfrm rot="10800000">
        <a:off x="0" y="2461"/>
        <a:ext cx="7452360" cy="2160609"/>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822206-2F72-044C-8230-26C21B20C3B2}" type="datetimeFigureOut">
              <a:rPr lang="nl-NL" smtClean="0"/>
              <a:t>27-01-2022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88D3B4-B5B5-0247-872F-421FF33CCF55}" type="slidenum">
              <a:rPr lang="nl-NL" smtClean="0"/>
              <a:t>‹nr.›</a:t>
            </a:fld>
            <a:endParaRPr lang="nl-NL"/>
          </a:p>
        </p:txBody>
      </p:sp>
    </p:spTree>
    <p:extLst>
      <p:ext uri="{BB962C8B-B14F-4D97-AF65-F5344CB8AC3E}">
        <p14:creationId xmlns:p14="http://schemas.microsoft.com/office/powerpoint/2010/main" val="3940969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1370F9-31A9-BD42-9D23-5DB6A25D1CCD}"/>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F127BC64-94EE-A245-AF85-7263D07CB2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F309133C-2E66-8242-BB9E-A5C7337AB79B}"/>
              </a:ext>
            </a:extLst>
          </p:cNvPr>
          <p:cNvSpPr>
            <a:spLocks noGrp="1"/>
          </p:cNvSpPr>
          <p:nvPr>
            <p:ph type="dt" sz="half" idx="10"/>
          </p:nvPr>
        </p:nvSpPr>
        <p:spPr/>
        <p:txBody>
          <a:bodyPr/>
          <a:lstStyle/>
          <a:p>
            <a:fld id="{B61BEF0D-F0BB-DE4B-95CE-6DB70DBA9567}" type="datetimeFigureOut">
              <a:rPr lang="en-US" smtClean="0"/>
              <a:pPr/>
              <a:t>1/27/22</a:t>
            </a:fld>
            <a:endParaRPr lang="en-US" dirty="0"/>
          </a:p>
        </p:txBody>
      </p:sp>
      <p:sp>
        <p:nvSpPr>
          <p:cNvPr id="5" name="Tijdelijke aanduiding voor voettekst 4">
            <a:extLst>
              <a:ext uri="{FF2B5EF4-FFF2-40B4-BE49-F238E27FC236}">
                <a16:creationId xmlns:a16="http://schemas.microsoft.com/office/drawing/2014/main" id="{AFAF4791-E233-344C-89DF-A4DEEEAA27C8}"/>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7E50DF6F-4A76-7048-9441-2F0466F44530}"/>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094512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0F4723-0DE9-D946-80ED-AD4D9D52FB42}"/>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B5A45681-EF2B-3447-B5A6-DC605A641963}"/>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9B24AFB-7751-E44A-A5EE-970145900877}"/>
              </a:ext>
            </a:extLst>
          </p:cNvPr>
          <p:cNvSpPr>
            <a:spLocks noGrp="1"/>
          </p:cNvSpPr>
          <p:nvPr>
            <p:ph type="dt" sz="half" idx="10"/>
          </p:nvPr>
        </p:nvSpPr>
        <p:spPr/>
        <p:txBody>
          <a:bodyPr/>
          <a:lstStyle/>
          <a:p>
            <a:fld id="{55C6B4A9-1611-4792-9094-5F34BCA07E0B}" type="datetimeFigureOut">
              <a:rPr lang="en-US" smtClean="0"/>
              <a:t>1/27/22</a:t>
            </a:fld>
            <a:endParaRPr lang="en-US" dirty="0"/>
          </a:p>
        </p:txBody>
      </p:sp>
      <p:sp>
        <p:nvSpPr>
          <p:cNvPr id="5" name="Tijdelijke aanduiding voor voettekst 4">
            <a:extLst>
              <a:ext uri="{FF2B5EF4-FFF2-40B4-BE49-F238E27FC236}">
                <a16:creationId xmlns:a16="http://schemas.microsoft.com/office/drawing/2014/main" id="{6A79E451-E446-DC46-A4FE-FFF6D4F74573}"/>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479795E0-5ABF-E145-B83E-212CE2FDA0F2}"/>
              </a:ext>
            </a:extLst>
          </p:cNvPr>
          <p:cNvSpPr>
            <a:spLocks noGrp="1"/>
          </p:cNvSpPr>
          <p:nvPr>
            <p:ph type="sldNum" sz="quarter" idx="12"/>
          </p:nvPr>
        </p:nvSpPr>
        <p:spPr/>
        <p:txBody>
          <a:bodyPr/>
          <a:lstStyle/>
          <a:p>
            <a:fld id="{89333C77-0158-454C-844F-B7AB9BD7DAD4}" type="slidenum">
              <a:rPr lang="en-US" smtClean="0"/>
              <a:t>‹nr.›</a:t>
            </a:fld>
            <a:endParaRPr lang="en-US" dirty="0"/>
          </a:p>
        </p:txBody>
      </p:sp>
    </p:spTree>
    <p:extLst>
      <p:ext uri="{BB962C8B-B14F-4D97-AF65-F5344CB8AC3E}">
        <p14:creationId xmlns:p14="http://schemas.microsoft.com/office/powerpoint/2010/main" val="1152884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3E6715B3-89C5-5246-8B8D-ABEC911ED6C6}"/>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8CB644BE-C383-BD46-B37A-0FBCE96286BC}"/>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D1AF541-F3DC-0249-AF4E-E38A9228F75A}"/>
              </a:ext>
            </a:extLst>
          </p:cNvPr>
          <p:cNvSpPr>
            <a:spLocks noGrp="1"/>
          </p:cNvSpPr>
          <p:nvPr>
            <p:ph type="dt" sz="half" idx="10"/>
          </p:nvPr>
        </p:nvSpPr>
        <p:spPr/>
        <p:txBody>
          <a:bodyPr/>
          <a:lstStyle/>
          <a:p>
            <a:fld id="{B61BEF0D-F0BB-DE4B-95CE-6DB70DBA9567}" type="datetimeFigureOut">
              <a:rPr lang="en-US" smtClean="0"/>
              <a:pPr/>
              <a:t>1/27/22</a:t>
            </a:fld>
            <a:endParaRPr lang="en-US" dirty="0"/>
          </a:p>
        </p:txBody>
      </p:sp>
      <p:sp>
        <p:nvSpPr>
          <p:cNvPr id="5" name="Tijdelijke aanduiding voor voettekst 4">
            <a:extLst>
              <a:ext uri="{FF2B5EF4-FFF2-40B4-BE49-F238E27FC236}">
                <a16:creationId xmlns:a16="http://schemas.microsoft.com/office/drawing/2014/main" id="{A813E4CB-4219-C546-8F7C-95C7A9D019D4}"/>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DFC68D61-8F9D-8C46-943A-07AA6885AC54}"/>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358151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9D42FD-B9DA-EA4E-A53B-F6FA9CF45C7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93F8D49-299A-494E-81AB-43C703F0BA14}"/>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0FE793A-7F2C-4146-9867-AD4D5BD598CA}"/>
              </a:ext>
            </a:extLst>
          </p:cNvPr>
          <p:cNvSpPr>
            <a:spLocks noGrp="1"/>
          </p:cNvSpPr>
          <p:nvPr>
            <p:ph type="dt" sz="half" idx="10"/>
          </p:nvPr>
        </p:nvSpPr>
        <p:spPr/>
        <p:txBody>
          <a:bodyPr/>
          <a:lstStyle/>
          <a:p>
            <a:fld id="{B61BEF0D-F0BB-DE4B-95CE-6DB70DBA9567}" type="datetimeFigureOut">
              <a:rPr lang="en-US" smtClean="0"/>
              <a:pPr/>
              <a:t>1/27/22</a:t>
            </a:fld>
            <a:endParaRPr lang="en-US" dirty="0"/>
          </a:p>
        </p:txBody>
      </p:sp>
      <p:sp>
        <p:nvSpPr>
          <p:cNvPr id="5" name="Tijdelijke aanduiding voor voettekst 4">
            <a:extLst>
              <a:ext uri="{FF2B5EF4-FFF2-40B4-BE49-F238E27FC236}">
                <a16:creationId xmlns:a16="http://schemas.microsoft.com/office/drawing/2014/main" id="{4A94A35D-F87D-004F-B658-9EEB2E5799F4}"/>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5BDE04F8-ED9D-6A4B-8BFD-ED8D70E0500C}"/>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930081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5CE9AF-A92B-5A43-A31B-DC047DB0DE37}"/>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ADBB8CB5-BD3A-AF42-A666-1A5813883D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CDC0024A-DB76-744F-AADE-9ABF19572A91}"/>
              </a:ext>
            </a:extLst>
          </p:cNvPr>
          <p:cNvSpPr>
            <a:spLocks noGrp="1"/>
          </p:cNvSpPr>
          <p:nvPr>
            <p:ph type="dt" sz="half" idx="10"/>
          </p:nvPr>
        </p:nvSpPr>
        <p:spPr/>
        <p:txBody>
          <a:bodyPr/>
          <a:lstStyle/>
          <a:p>
            <a:fld id="{B61BEF0D-F0BB-DE4B-95CE-6DB70DBA9567}" type="datetimeFigureOut">
              <a:rPr lang="en-US" smtClean="0"/>
              <a:pPr/>
              <a:t>1/27/22</a:t>
            </a:fld>
            <a:endParaRPr lang="en-US" dirty="0"/>
          </a:p>
        </p:txBody>
      </p:sp>
      <p:sp>
        <p:nvSpPr>
          <p:cNvPr id="5" name="Tijdelijke aanduiding voor voettekst 4">
            <a:extLst>
              <a:ext uri="{FF2B5EF4-FFF2-40B4-BE49-F238E27FC236}">
                <a16:creationId xmlns:a16="http://schemas.microsoft.com/office/drawing/2014/main" id="{6F0E3FDF-7C5D-024E-8279-D85FA8FED0C7}"/>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0FF22936-32E8-564F-AE35-62896BCB3C13}"/>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4018452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55FF5C-7D27-CC48-BA25-7C6C29B5065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3BB6B9E-F134-DA45-8633-8F01CB334E7B}"/>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BD1AEBD2-DE1D-8E43-A8F1-72BAA7EBC7D2}"/>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393487A2-BF56-DD4F-B833-2E7336949911}"/>
              </a:ext>
            </a:extLst>
          </p:cNvPr>
          <p:cNvSpPr>
            <a:spLocks noGrp="1"/>
          </p:cNvSpPr>
          <p:nvPr>
            <p:ph type="dt" sz="half" idx="10"/>
          </p:nvPr>
        </p:nvSpPr>
        <p:spPr/>
        <p:txBody>
          <a:bodyPr/>
          <a:lstStyle/>
          <a:p>
            <a:fld id="{EB712588-04B1-427B-82EE-E8DB90309F08}" type="datetimeFigureOut">
              <a:rPr lang="en-US" smtClean="0"/>
              <a:t>1/27/22</a:t>
            </a:fld>
            <a:endParaRPr lang="en-US" dirty="0"/>
          </a:p>
        </p:txBody>
      </p:sp>
      <p:sp>
        <p:nvSpPr>
          <p:cNvPr id="6" name="Tijdelijke aanduiding voor voettekst 5">
            <a:extLst>
              <a:ext uri="{FF2B5EF4-FFF2-40B4-BE49-F238E27FC236}">
                <a16:creationId xmlns:a16="http://schemas.microsoft.com/office/drawing/2014/main" id="{A69D421A-AB93-634F-8318-9D2A286ED87B}"/>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71DA101F-CC30-E840-B809-DDB6C7280B3D}"/>
              </a:ext>
            </a:extLst>
          </p:cNvPr>
          <p:cNvSpPr>
            <a:spLocks noGrp="1"/>
          </p:cNvSpPr>
          <p:nvPr>
            <p:ph type="sldNum" sz="quarter" idx="12"/>
          </p:nvPr>
        </p:nvSpPr>
        <p:spPr/>
        <p:txBody>
          <a:bodyPr/>
          <a:lstStyle/>
          <a:p>
            <a:fld id="{6FF9F0C5-380F-41C2-899A-BAC0F0927E16}" type="slidenum">
              <a:rPr lang="en-US" smtClean="0"/>
              <a:t>‹nr.›</a:t>
            </a:fld>
            <a:endParaRPr lang="en-US" dirty="0"/>
          </a:p>
        </p:txBody>
      </p:sp>
    </p:spTree>
    <p:extLst>
      <p:ext uri="{BB962C8B-B14F-4D97-AF65-F5344CB8AC3E}">
        <p14:creationId xmlns:p14="http://schemas.microsoft.com/office/powerpoint/2010/main" val="2979638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9F06F4-ED67-684D-A16E-C8EC87037AA2}"/>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CC107D3-A758-D741-A751-1D7CD0F847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68F3E4AE-4EBB-B34D-BEC9-BB89C5D92DD7}"/>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D2CC86D7-29FC-604D-BEB7-BCD1D5A57F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310300CA-42B8-F743-9683-D6675D9A920E}"/>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303293E7-5339-1B48-91E4-8CDAE50F0375}"/>
              </a:ext>
            </a:extLst>
          </p:cNvPr>
          <p:cNvSpPr>
            <a:spLocks noGrp="1"/>
          </p:cNvSpPr>
          <p:nvPr>
            <p:ph type="dt" sz="half" idx="10"/>
          </p:nvPr>
        </p:nvSpPr>
        <p:spPr/>
        <p:txBody>
          <a:bodyPr/>
          <a:lstStyle/>
          <a:p>
            <a:fld id="{B61BEF0D-F0BB-DE4B-95CE-6DB70DBA9567}" type="datetimeFigureOut">
              <a:rPr lang="en-US" smtClean="0"/>
              <a:pPr/>
              <a:t>1/27/22</a:t>
            </a:fld>
            <a:endParaRPr lang="en-US" dirty="0"/>
          </a:p>
        </p:txBody>
      </p:sp>
      <p:sp>
        <p:nvSpPr>
          <p:cNvPr id="8" name="Tijdelijke aanduiding voor voettekst 7">
            <a:extLst>
              <a:ext uri="{FF2B5EF4-FFF2-40B4-BE49-F238E27FC236}">
                <a16:creationId xmlns:a16="http://schemas.microsoft.com/office/drawing/2014/main" id="{DE1DFC0B-AA54-E64F-A164-464B2A5195A0}"/>
              </a:ext>
            </a:extLst>
          </p:cNvPr>
          <p:cNvSpPr>
            <a:spLocks noGrp="1"/>
          </p:cNvSpPr>
          <p:nvPr>
            <p:ph type="ftr" sz="quarter" idx="11"/>
          </p:nvPr>
        </p:nvSpPr>
        <p:spPr/>
        <p:txBody>
          <a:bodyPr/>
          <a:lstStyle/>
          <a:p>
            <a:endParaRPr lang="en-US" dirty="0"/>
          </a:p>
        </p:txBody>
      </p:sp>
      <p:sp>
        <p:nvSpPr>
          <p:cNvPr id="9" name="Tijdelijke aanduiding voor dianummer 8">
            <a:extLst>
              <a:ext uri="{FF2B5EF4-FFF2-40B4-BE49-F238E27FC236}">
                <a16:creationId xmlns:a16="http://schemas.microsoft.com/office/drawing/2014/main" id="{E6DCB441-65B1-924F-9E64-CFDF9DF5D6D1}"/>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376193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48BE3E-F753-AE43-97F0-ABF8C95C66A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714948E3-B799-FA49-A3D6-7C669B9788BE}"/>
              </a:ext>
            </a:extLst>
          </p:cNvPr>
          <p:cNvSpPr>
            <a:spLocks noGrp="1"/>
          </p:cNvSpPr>
          <p:nvPr>
            <p:ph type="dt" sz="half" idx="10"/>
          </p:nvPr>
        </p:nvSpPr>
        <p:spPr/>
        <p:txBody>
          <a:bodyPr/>
          <a:lstStyle/>
          <a:p>
            <a:fld id="{B61BEF0D-F0BB-DE4B-95CE-6DB70DBA9567}" type="datetimeFigureOut">
              <a:rPr lang="en-US" smtClean="0"/>
              <a:pPr/>
              <a:t>1/27/22</a:t>
            </a:fld>
            <a:endParaRPr lang="en-US" dirty="0"/>
          </a:p>
        </p:txBody>
      </p:sp>
      <p:sp>
        <p:nvSpPr>
          <p:cNvPr id="4" name="Tijdelijke aanduiding voor voettekst 3">
            <a:extLst>
              <a:ext uri="{FF2B5EF4-FFF2-40B4-BE49-F238E27FC236}">
                <a16:creationId xmlns:a16="http://schemas.microsoft.com/office/drawing/2014/main" id="{47F2170A-51BC-024E-8152-F1BFF3C6025F}"/>
              </a:ext>
            </a:extLst>
          </p:cNvPr>
          <p:cNvSpPr>
            <a:spLocks noGrp="1"/>
          </p:cNvSpPr>
          <p:nvPr>
            <p:ph type="ftr" sz="quarter" idx="11"/>
          </p:nvPr>
        </p:nvSpPr>
        <p:spPr/>
        <p:txBody>
          <a:bodyPr/>
          <a:lstStyle/>
          <a:p>
            <a:endParaRPr lang="en-US" dirty="0"/>
          </a:p>
        </p:txBody>
      </p:sp>
      <p:sp>
        <p:nvSpPr>
          <p:cNvPr id="5" name="Tijdelijke aanduiding voor dianummer 4">
            <a:extLst>
              <a:ext uri="{FF2B5EF4-FFF2-40B4-BE49-F238E27FC236}">
                <a16:creationId xmlns:a16="http://schemas.microsoft.com/office/drawing/2014/main" id="{464089BB-7A10-8C43-8C53-8926134CCE27}"/>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715889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E0A12A93-52C2-C24D-90C8-77765DC92DED}"/>
              </a:ext>
            </a:extLst>
          </p:cNvPr>
          <p:cNvSpPr>
            <a:spLocks noGrp="1"/>
          </p:cNvSpPr>
          <p:nvPr>
            <p:ph type="dt" sz="half" idx="10"/>
          </p:nvPr>
        </p:nvSpPr>
        <p:spPr/>
        <p:txBody>
          <a:bodyPr/>
          <a:lstStyle/>
          <a:p>
            <a:fld id="{B61BEF0D-F0BB-DE4B-95CE-6DB70DBA9567}" type="datetimeFigureOut">
              <a:rPr lang="en-US" smtClean="0"/>
              <a:pPr/>
              <a:t>1/27/22</a:t>
            </a:fld>
            <a:endParaRPr lang="en-US" dirty="0"/>
          </a:p>
        </p:txBody>
      </p:sp>
      <p:sp>
        <p:nvSpPr>
          <p:cNvPr id="3" name="Tijdelijke aanduiding voor voettekst 2">
            <a:extLst>
              <a:ext uri="{FF2B5EF4-FFF2-40B4-BE49-F238E27FC236}">
                <a16:creationId xmlns:a16="http://schemas.microsoft.com/office/drawing/2014/main" id="{704276AB-187A-0840-9B27-F25E123EFEFF}"/>
              </a:ext>
            </a:extLst>
          </p:cNvPr>
          <p:cNvSpPr>
            <a:spLocks noGrp="1"/>
          </p:cNvSpPr>
          <p:nvPr>
            <p:ph type="ftr" sz="quarter" idx="11"/>
          </p:nvPr>
        </p:nvSpPr>
        <p:spPr/>
        <p:txBody>
          <a:bodyPr/>
          <a:lstStyle/>
          <a:p>
            <a:endParaRPr lang="en-US" dirty="0"/>
          </a:p>
        </p:txBody>
      </p:sp>
      <p:sp>
        <p:nvSpPr>
          <p:cNvPr id="4" name="Tijdelijke aanduiding voor dianummer 3">
            <a:extLst>
              <a:ext uri="{FF2B5EF4-FFF2-40B4-BE49-F238E27FC236}">
                <a16:creationId xmlns:a16="http://schemas.microsoft.com/office/drawing/2014/main" id="{977621B4-0CD7-0C4B-A283-9513A3025EEC}"/>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661600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316BDF-0A59-1242-86FC-D6D00CCAE4E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24B230BC-F92D-4B4D-BCD9-4B8ECC9BA6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490C6282-2390-3D40-A18B-F7D38493DD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48C9C70-31C0-4F47-AA2E-B78625357A2A}"/>
              </a:ext>
            </a:extLst>
          </p:cNvPr>
          <p:cNvSpPr>
            <a:spLocks noGrp="1"/>
          </p:cNvSpPr>
          <p:nvPr>
            <p:ph type="dt" sz="half" idx="10"/>
          </p:nvPr>
        </p:nvSpPr>
        <p:spPr/>
        <p:txBody>
          <a:bodyPr/>
          <a:lstStyle/>
          <a:p>
            <a:fld id="{42A54C80-263E-416B-A8E0-580EDEADCBDC}" type="datetimeFigureOut">
              <a:rPr lang="en-US" smtClean="0"/>
              <a:t>1/27/22</a:t>
            </a:fld>
            <a:endParaRPr lang="en-US" dirty="0"/>
          </a:p>
        </p:txBody>
      </p:sp>
      <p:sp>
        <p:nvSpPr>
          <p:cNvPr id="6" name="Tijdelijke aanduiding voor voettekst 5">
            <a:extLst>
              <a:ext uri="{FF2B5EF4-FFF2-40B4-BE49-F238E27FC236}">
                <a16:creationId xmlns:a16="http://schemas.microsoft.com/office/drawing/2014/main" id="{C83F7873-FC61-EF48-B32B-7D0A4996EACB}"/>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3E0E8739-4C37-F240-9FAE-00EB033B4905}"/>
              </a:ext>
            </a:extLst>
          </p:cNvPr>
          <p:cNvSpPr>
            <a:spLocks noGrp="1"/>
          </p:cNvSpPr>
          <p:nvPr>
            <p:ph type="sldNum" sz="quarter" idx="12"/>
          </p:nvPr>
        </p:nvSpPr>
        <p:spPr/>
        <p:txBody>
          <a:bodyPr/>
          <a:lstStyle/>
          <a:p>
            <a:fld id="{519954A3-9DFD-4C44-94BA-B95130A3BA1C}" type="slidenum">
              <a:rPr lang="en-US" smtClean="0"/>
              <a:t>‹nr.›</a:t>
            </a:fld>
            <a:endParaRPr lang="en-US" dirty="0"/>
          </a:p>
        </p:txBody>
      </p:sp>
    </p:spTree>
    <p:extLst>
      <p:ext uri="{BB962C8B-B14F-4D97-AF65-F5344CB8AC3E}">
        <p14:creationId xmlns:p14="http://schemas.microsoft.com/office/powerpoint/2010/main" val="3513749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6C871B-1844-3947-9569-B6AC01AD749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4F4D8FFF-C025-DA4E-97DA-A81C16940C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3BFA5D5D-BE35-EB4E-B11E-00A2A376B5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BDC7DEE-16D5-0B46-A996-4185F223CC49}"/>
              </a:ext>
            </a:extLst>
          </p:cNvPr>
          <p:cNvSpPr>
            <a:spLocks noGrp="1"/>
          </p:cNvSpPr>
          <p:nvPr>
            <p:ph type="dt" sz="half" idx="10"/>
          </p:nvPr>
        </p:nvSpPr>
        <p:spPr/>
        <p:txBody>
          <a:bodyPr/>
          <a:lstStyle/>
          <a:p>
            <a:fld id="{B61BEF0D-F0BB-DE4B-95CE-6DB70DBA9567}" type="datetimeFigureOut">
              <a:rPr lang="en-US" smtClean="0"/>
              <a:pPr/>
              <a:t>1/27/22</a:t>
            </a:fld>
            <a:endParaRPr lang="en-US" dirty="0"/>
          </a:p>
        </p:txBody>
      </p:sp>
      <p:sp>
        <p:nvSpPr>
          <p:cNvPr id="6" name="Tijdelijke aanduiding voor voettekst 5">
            <a:extLst>
              <a:ext uri="{FF2B5EF4-FFF2-40B4-BE49-F238E27FC236}">
                <a16:creationId xmlns:a16="http://schemas.microsoft.com/office/drawing/2014/main" id="{468F1565-F6F7-4E42-B5CE-BDA4E9EB7721}"/>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C5B4BAA6-55A8-F845-9236-C4480A7F9CB3}"/>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127047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285958F-DE30-A84F-A8C2-E3216F994A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490FA4BC-4227-F843-B10F-355E210EFC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23D696F-A9AC-2D4D-8EFE-4BC3B6E7EA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1/27/22</a:t>
            </a:fld>
            <a:endParaRPr lang="en-US" dirty="0"/>
          </a:p>
        </p:txBody>
      </p:sp>
      <p:sp>
        <p:nvSpPr>
          <p:cNvPr id="5" name="Tijdelijke aanduiding voor voettekst 4">
            <a:extLst>
              <a:ext uri="{FF2B5EF4-FFF2-40B4-BE49-F238E27FC236}">
                <a16:creationId xmlns:a16="http://schemas.microsoft.com/office/drawing/2014/main" id="{AB96B950-D233-BF4F-9DBC-2C7D2830BB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Tijdelijke aanduiding voor dianummer 5">
            <a:extLst>
              <a:ext uri="{FF2B5EF4-FFF2-40B4-BE49-F238E27FC236}">
                <a16:creationId xmlns:a16="http://schemas.microsoft.com/office/drawing/2014/main" id="{D3030F39-09CA-884B-8B67-D084AC6471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7276680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hyperlink" Target="https://www.ah.nl/over-ah/duurzaamheid/verpakkingen" TargetMode="External"/><Relationship Id="rId5" Type="http://schemas.openxmlformats.org/officeDocument/2006/relationships/hyperlink" Target="https://www.voordewereldvanmorgen.nl/duurzame-blogs/5x-innovatieve-verpakkingen" TargetMode="Externa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hyperlink" Target="https://www.groenkennisnet.nl/nl/groenkennisnet/dossier/dossier-innovatie-in-de-voedingsindustrie.htm"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google.com/search?client=safari&amp;rls=en&amp;q=Vijf+perspectieven+op+duurzaam+verpakken&amp;ie=UTF-8&amp;oe=UTF-8" TargetMode="External"/><Relationship Id="rId2" Type="http://schemas.openxmlformats.org/officeDocument/2006/relationships/image" Target="../media/image20.tiff"/><Relationship Id="rId1" Type="http://schemas.openxmlformats.org/officeDocument/2006/relationships/slideLayout" Target="../slideLayouts/slideLayout2.xml"/><Relationship Id="rId4" Type="http://schemas.openxmlformats.org/officeDocument/2006/relationships/hyperlink" Target="https://hoeverpakjeduurzaam.kidv.n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hoeverpakjeduurzaam.kidv.nl/"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youtu.be/nN8GiIdh9a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zootjegeregeld.nl/"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ctrTitle"/>
          </p:nvPr>
        </p:nvSpPr>
        <p:spPr>
          <a:xfrm>
            <a:off x="1094095" y="851517"/>
            <a:ext cx="5238466" cy="2991416"/>
          </a:xfrm>
        </p:spPr>
        <p:txBody>
          <a:bodyPr anchor="b">
            <a:normAutofit/>
          </a:bodyPr>
          <a:lstStyle/>
          <a:p>
            <a:pPr algn="l"/>
            <a:r>
              <a:rPr lang="nl-NL"/>
              <a:t>Lifestyle en duurzaamheid</a:t>
            </a:r>
          </a:p>
        </p:txBody>
      </p:sp>
      <p:sp>
        <p:nvSpPr>
          <p:cNvPr id="3" name="Ondertitel 2"/>
          <p:cNvSpPr>
            <a:spLocks noGrp="1"/>
          </p:cNvSpPr>
          <p:nvPr>
            <p:ph type="subTitle" idx="1"/>
          </p:nvPr>
        </p:nvSpPr>
        <p:spPr>
          <a:xfrm>
            <a:off x="1094096" y="3842932"/>
            <a:ext cx="4167115" cy="2163551"/>
          </a:xfrm>
        </p:spPr>
        <p:txBody>
          <a:bodyPr anchor="t">
            <a:normAutofit/>
          </a:bodyPr>
          <a:lstStyle/>
          <a:p>
            <a:pPr algn="l"/>
            <a:r>
              <a:rPr lang="nl-NL" dirty="0"/>
              <a:t>Leerjaar 2, periode 2, week 7</a:t>
            </a:r>
          </a:p>
        </p:txBody>
      </p:sp>
      <p:sp>
        <p:nvSpPr>
          <p:cNvPr id="44" name="Freeform: Shape 43">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1" name="Video 30">
            <a:extLst>
              <a:ext uri="{FF2B5EF4-FFF2-40B4-BE49-F238E27FC236}">
                <a16:creationId xmlns:a16="http://schemas.microsoft.com/office/drawing/2014/main" id="{A26EB25C-51F4-46CA-9270-7520ACE61A60}"/>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284" r="1" b="1"/>
          <a:stretch/>
        </p:blipFill>
        <p:spPr>
          <a:xfrm>
            <a:off x="7531503" y="2833097"/>
            <a:ext cx="3217333" cy="1809752"/>
          </a:xfrm>
          <a:prstGeom prst="rect">
            <a:avLst/>
          </a:prstGeom>
        </p:spPr>
      </p:pic>
    </p:spTree>
    <p:extLst>
      <p:ext uri="{BB962C8B-B14F-4D97-AF65-F5344CB8AC3E}">
        <p14:creationId xmlns:p14="http://schemas.microsoft.com/office/powerpoint/2010/main" val="1484377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1"/>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1"/>
                                        </p:tgtEl>
                                      </p:cBhvr>
                                    </p:cmd>
                                  </p:childTnLst>
                                </p:cTn>
                              </p:par>
                            </p:childTnLst>
                          </p:cTn>
                        </p:par>
                      </p:childTnLst>
                    </p:cTn>
                  </p:par>
                </p:childTnLst>
              </p:cTn>
              <p:nextCondLst>
                <p:cond evt="onClick" delay="0">
                  <p:tgtEl>
                    <p:spTgt spid="31"/>
                  </p:tgtEl>
                </p:cond>
              </p:nextCondLst>
            </p:seq>
            <p:video>
              <p:cMediaNode mute="1">
                <p:cTn id="12" repeatCount="indefinite" fill="hold" display="0">
                  <p:stCondLst>
                    <p:cond delay="indefinite"/>
                  </p:stCondLst>
                </p:cTn>
                <p:tgtEl>
                  <p:spTgt spid="31"/>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3">
            <a:extLst>
              <a:ext uri="{FF2B5EF4-FFF2-40B4-BE49-F238E27FC236}">
                <a16:creationId xmlns:a16="http://schemas.microsoft.com/office/drawing/2014/main" id="{09C509D2-0C1A-47B8-89C1-D3AB17D452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600264" y="556994"/>
            <a:ext cx="4753535" cy="1672499"/>
          </a:xfrm>
        </p:spPr>
        <p:txBody>
          <a:bodyPr>
            <a:normAutofit/>
          </a:bodyPr>
          <a:lstStyle/>
          <a:p>
            <a:r>
              <a:rPr lang="nl-NL" sz="4000"/>
              <a:t>Verpakkingen</a:t>
            </a:r>
          </a:p>
        </p:txBody>
      </p:sp>
      <p:pic>
        <p:nvPicPr>
          <p:cNvPr id="5" name="Afbeelding 4"/>
          <p:cNvPicPr>
            <a:picLocks noChangeAspect="1"/>
          </p:cNvPicPr>
          <p:nvPr/>
        </p:nvPicPr>
        <p:blipFill rotWithShape="1">
          <a:blip r:embed="rId2"/>
          <a:srcRect l="4994" r="4993" b="-1"/>
          <a:stretch/>
        </p:blipFill>
        <p:spPr>
          <a:xfrm>
            <a:off x="-4642" y="10"/>
            <a:ext cx="3006061" cy="3339639"/>
          </a:xfrm>
          <a:prstGeom prst="rect">
            <a:avLst/>
          </a:prstGeom>
        </p:spPr>
      </p:pic>
      <p:pic>
        <p:nvPicPr>
          <p:cNvPr id="6" name="Afbeelding 5"/>
          <p:cNvPicPr>
            <a:picLocks noChangeAspect="1"/>
          </p:cNvPicPr>
          <p:nvPr/>
        </p:nvPicPr>
        <p:blipFill rotWithShape="1">
          <a:blip r:embed="rId3"/>
          <a:srcRect l="9705" r="731" b="-1"/>
          <a:stretch/>
        </p:blipFill>
        <p:spPr>
          <a:xfrm>
            <a:off x="3198068" y="10"/>
            <a:ext cx="2991088" cy="3339639"/>
          </a:xfrm>
          <a:prstGeom prst="rect">
            <a:avLst/>
          </a:prstGeom>
        </p:spPr>
      </p:pic>
      <p:pic>
        <p:nvPicPr>
          <p:cNvPr id="4" name="Afbeelding 3"/>
          <p:cNvPicPr>
            <a:picLocks noChangeAspect="1"/>
          </p:cNvPicPr>
          <p:nvPr/>
        </p:nvPicPr>
        <p:blipFill rotWithShape="1">
          <a:blip r:embed="rId4"/>
          <a:srcRect l="7467" r="11862" b="-1"/>
          <a:stretch/>
        </p:blipFill>
        <p:spPr>
          <a:xfrm>
            <a:off x="-2" y="3518351"/>
            <a:ext cx="6189158" cy="3339649"/>
          </a:xfrm>
          <a:prstGeom prst="rect">
            <a:avLst/>
          </a:prstGeom>
        </p:spPr>
      </p:pic>
      <p:sp>
        <p:nvSpPr>
          <p:cNvPr id="3" name="Tijdelijke aanduiding voor inhoud 2"/>
          <p:cNvSpPr>
            <a:spLocks noGrp="1"/>
          </p:cNvSpPr>
          <p:nvPr>
            <p:ph idx="1"/>
          </p:nvPr>
        </p:nvSpPr>
        <p:spPr>
          <a:xfrm>
            <a:off x="6600265" y="2413645"/>
            <a:ext cx="4753534" cy="3694734"/>
          </a:xfrm>
        </p:spPr>
        <p:txBody>
          <a:bodyPr>
            <a:normAutofit/>
          </a:bodyPr>
          <a:lstStyle/>
          <a:p>
            <a:r>
              <a:rPr lang="nl-NL" sz="2000"/>
              <a:t>Duurzame verpakkingen als  markteringsstrategie? </a:t>
            </a:r>
          </a:p>
          <a:p>
            <a:r>
              <a:rPr lang="nl-NL" sz="2000">
                <a:hlinkClick r:id="rId5"/>
              </a:rPr>
              <a:t>https://www.voordewereldvanmorgen.nl/duurzame-blogs/5x-innovatieve-verpakkingen</a:t>
            </a:r>
            <a:endParaRPr lang="nl-NL" sz="2000"/>
          </a:p>
          <a:p>
            <a:r>
              <a:rPr lang="nl-NL" sz="2000">
                <a:hlinkClick r:id="rId6"/>
              </a:rPr>
              <a:t>https://www.ah.nl/over-ah/duurzaamheid/verpakkingen</a:t>
            </a:r>
            <a:endParaRPr lang="nl-NL" sz="2000"/>
          </a:p>
          <a:p>
            <a:r>
              <a:rPr lang="nl-NL" sz="2000"/>
              <a:t>Link voedselverspilling en verpakkingen.</a:t>
            </a:r>
            <a:endParaRPr lang="nl-NL" sz="2000" dirty="0"/>
          </a:p>
        </p:txBody>
      </p:sp>
    </p:spTree>
    <p:extLst>
      <p:ext uri="{BB962C8B-B14F-4D97-AF65-F5344CB8AC3E}">
        <p14:creationId xmlns:p14="http://schemas.microsoft.com/office/powerpoint/2010/main" val="2572534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C68A55F-7B32-44D8-AEE5-1AF405326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55320" y="429030"/>
            <a:ext cx="2834640" cy="5457589"/>
          </a:xfrm>
        </p:spPr>
        <p:txBody>
          <a:bodyPr anchor="ctr">
            <a:normAutofit/>
          </a:bodyPr>
          <a:lstStyle/>
          <a:p>
            <a:r>
              <a:rPr lang="nl-NL" sz="2800" b="1"/>
              <a:t>Innovatie in de voedingsindustrie</a:t>
            </a:r>
            <a:br>
              <a:rPr lang="nl-NL" sz="2800" b="1"/>
            </a:br>
            <a:endParaRPr lang="nl-NL" sz="2800"/>
          </a:p>
        </p:txBody>
      </p:sp>
      <p:sp>
        <p:nvSpPr>
          <p:cNvPr id="12" name="Rectangle 11">
            <a:extLst>
              <a:ext uri="{FF2B5EF4-FFF2-40B4-BE49-F238E27FC236}">
                <a16:creationId xmlns:a16="http://schemas.microsoft.com/office/drawing/2014/main" id="{CD1AAA2C-FBBE-42AA-B869-31D524B765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320" y="6112341"/>
            <a:ext cx="10835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5F937BBF-9326-4230-AB1B-F1795E350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045208" y="4686084"/>
            <a:ext cx="54864" cy="2834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Tijdelijke aanduiding voor inhoud 2">
            <a:extLst>
              <a:ext uri="{FF2B5EF4-FFF2-40B4-BE49-F238E27FC236}">
                <a16:creationId xmlns:a16="http://schemas.microsoft.com/office/drawing/2014/main" id="{860E8B29-BC70-4E85-B6CA-FEA4303BD02F}"/>
              </a:ext>
            </a:extLst>
          </p:cNvPr>
          <p:cNvGraphicFramePr>
            <a:graphicFrameLocks noGrp="1"/>
          </p:cNvGraphicFramePr>
          <p:nvPr>
            <p:ph idx="1"/>
            <p:extLst>
              <p:ext uri="{D42A27DB-BD31-4B8C-83A1-F6EECF244321}">
                <p14:modId xmlns:p14="http://schemas.microsoft.com/office/powerpoint/2010/main" val="1584749357"/>
              </p:ext>
            </p:extLst>
          </p:nvPr>
        </p:nvGraphicFramePr>
        <p:xfrm>
          <a:off x="4041648" y="429030"/>
          <a:ext cx="7452360" cy="5459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6383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Cloud, foto shutterstock">
            <a:extLst>
              <a:ext uri="{FF2B5EF4-FFF2-40B4-BE49-F238E27FC236}">
                <a16:creationId xmlns:a16="http://schemas.microsoft.com/office/drawing/2014/main" id="{3EA7108D-38FA-FB43-A41E-6668F68178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48" r="4307"/>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el 1">
            <a:extLst>
              <a:ext uri="{FF2B5EF4-FFF2-40B4-BE49-F238E27FC236}">
                <a16:creationId xmlns:a16="http://schemas.microsoft.com/office/drawing/2014/main" id="{047DB201-A805-2547-B8DF-22F1BDA02A2E}"/>
              </a:ext>
            </a:extLst>
          </p:cNvPr>
          <p:cNvSpPr>
            <a:spLocks noGrp="1"/>
          </p:cNvSpPr>
          <p:nvPr>
            <p:ph type="title"/>
          </p:nvPr>
        </p:nvSpPr>
        <p:spPr>
          <a:xfrm>
            <a:off x="709448" y="1913950"/>
            <a:ext cx="4204137" cy="1342754"/>
          </a:xfrm>
        </p:spPr>
        <p:txBody>
          <a:bodyPr>
            <a:normAutofit/>
          </a:bodyPr>
          <a:lstStyle/>
          <a:p>
            <a:pPr algn="ctr"/>
            <a:r>
              <a:rPr lang="nl-NL" sz="3600" dirty="0"/>
              <a:t>Voorbeelden</a:t>
            </a:r>
            <a:br>
              <a:rPr lang="nl-NL" sz="3600" dirty="0"/>
            </a:br>
            <a:r>
              <a:rPr lang="nl-NL" sz="3600" dirty="0"/>
              <a:t>SMART Industrie</a:t>
            </a:r>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307B99F2-E488-E04F-9398-2CED933F01CE}"/>
              </a:ext>
            </a:extLst>
          </p:cNvPr>
          <p:cNvSpPr>
            <a:spLocks noGrp="1"/>
          </p:cNvSpPr>
          <p:nvPr>
            <p:ph idx="1"/>
          </p:nvPr>
        </p:nvSpPr>
        <p:spPr>
          <a:xfrm>
            <a:off x="525516" y="3417573"/>
            <a:ext cx="4593021" cy="2619839"/>
          </a:xfrm>
        </p:spPr>
        <p:txBody>
          <a:bodyPr anchor="ctr">
            <a:normAutofit/>
          </a:bodyPr>
          <a:lstStyle/>
          <a:p>
            <a:r>
              <a:rPr lang="nl-NL" altLang="nl-NL" sz="1800">
                <a:latin typeface="Arial" panose="020B0604020202020204" pitchFamily="34" charset="0"/>
                <a:cs typeface="Arial" panose="020B0604020202020204" pitchFamily="34" charset="0"/>
              </a:rPr>
              <a:t>De digitalisering van de productiesectoren neemt wereldwijd toe en heeft zelfs zo'n grote impact dat het al de vierde industriële revolutie wordt genoemd. Ook de bedrijven in de voedingsindustrie hebben te maken met nieuwe ontwikkelingen op o.a. het gebied van big data, robotica, mobiel internet en 3D-printing</a:t>
            </a:r>
            <a:endParaRPr lang="nl-NL" altLang="nl-NL" sz="1800">
              <a:latin typeface="Arial" panose="020B0604020202020204" pitchFamily="34" charset="0"/>
            </a:endParaRPr>
          </a:p>
          <a:p>
            <a:endParaRPr lang="nl-NL" sz="1800"/>
          </a:p>
        </p:txBody>
      </p:sp>
      <p:pic>
        <p:nvPicPr>
          <p:cNvPr id="5" name="Afbeelding 4">
            <a:extLst>
              <a:ext uri="{FF2B5EF4-FFF2-40B4-BE49-F238E27FC236}">
                <a16:creationId xmlns:a16="http://schemas.microsoft.com/office/drawing/2014/main" id="{A4B99C1F-CF01-6E49-B7BF-8AD32DD1C6C7}"/>
              </a:ext>
            </a:extLst>
          </p:cNvPr>
          <p:cNvPicPr>
            <a:picLocks noChangeAspect="1"/>
          </p:cNvPicPr>
          <p:nvPr/>
        </p:nvPicPr>
        <p:blipFill>
          <a:blip r:embed="rId3"/>
          <a:stretch>
            <a:fillRect/>
          </a:stretch>
        </p:blipFill>
        <p:spPr>
          <a:xfrm>
            <a:off x="0" y="0"/>
            <a:ext cx="12192000" cy="6858000"/>
          </a:xfrm>
          <a:prstGeom prst="rect">
            <a:avLst/>
          </a:prstGeom>
        </p:spPr>
      </p:pic>
      <p:sp>
        <p:nvSpPr>
          <p:cNvPr id="6" name="Rechthoek 5">
            <a:extLst>
              <a:ext uri="{FF2B5EF4-FFF2-40B4-BE49-F238E27FC236}">
                <a16:creationId xmlns:a16="http://schemas.microsoft.com/office/drawing/2014/main" id="{B92F29C4-96E8-2142-B572-F088FA855892}"/>
              </a:ext>
            </a:extLst>
          </p:cNvPr>
          <p:cNvSpPr/>
          <p:nvPr/>
        </p:nvSpPr>
        <p:spPr>
          <a:xfrm>
            <a:off x="3777205" y="581487"/>
            <a:ext cx="6096000" cy="369332"/>
          </a:xfrm>
          <a:prstGeom prst="rect">
            <a:avLst/>
          </a:prstGeom>
        </p:spPr>
        <p:txBody>
          <a:bodyPr>
            <a:spAutoFit/>
          </a:bodyPr>
          <a:lstStyle/>
          <a:p>
            <a:endParaRPr lang="nl-NL" dirty="0"/>
          </a:p>
        </p:txBody>
      </p:sp>
      <p:pic>
        <p:nvPicPr>
          <p:cNvPr id="10" name="Afbeelding 9">
            <a:extLst>
              <a:ext uri="{FF2B5EF4-FFF2-40B4-BE49-F238E27FC236}">
                <a16:creationId xmlns:a16="http://schemas.microsoft.com/office/drawing/2014/main" id="{9A58F43F-3F55-A44D-B810-8059FE0D85D8}"/>
              </a:ext>
            </a:extLst>
          </p:cNvPr>
          <p:cNvPicPr>
            <a:picLocks noChangeAspect="1"/>
          </p:cNvPicPr>
          <p:nvPr/>
        </p:nvPicPr>
        <p:blipFill>
          <a:blip r:embed="rId3"/>
          <a:stretch>
            <a:fillRect/>
          </a:stretch>
        </p:blipFill>
        <p:spPr>
          <a:xfrm>
            <a:off x="0" y="324092"/>
            <a:ext cx="12192000" cy="6858000"/>
          </a:xfrm>
          <a:prstGeom prst="rect">
            <a:avLst/>
          </a:prstGeom>
        </p:spPr>
      </p:pic>
      <p:sp>
        <p:nvSpPr>
          <p:cNvPr id="7" name="Rechthoek 6">
            <a:extLst>
              <a:ext uri="{FF2B5EF4-FFF2-40B4-BE49-F238E27FC236}">
                <a16:creationId xmlns:a16="http://schemas.microsoft.com/office/drawing/2014/main" id="{5FCFA226-0ADF-E344-86A3-D40756D06D96}"/>
              </a:ext>
            </a:extLst>
          </p:cNvPr>
          <p:cNvSpPr/>
          <p:nvPr/>
        </p:nvSpPr>
        <p:spPr>
          <a:xfrm>
            <a:off x="1739704" y="6047568"/>
            <a:ext cx="6096000" cy="923330"/>
          </a:xfrm>
          <a:prstGeom prst="rect">
            <a:avLst/>
          </a:prstGeom>
        </p:spPr>
        <p:txBody>
          <a:bodyPr>
            <a:spAutoFit/>
          </a:bodyPr>
          <a:lstStyle/>
          <a:p>
            <a:r>
              <a:rPr lang="nl-NL" dirty="0">
                <a:hlinkClick r:id="rId4"/>
              </a:rPr>
              <a:t>https://www.groenkennisnet.nl/nl/groenkennisnet/dossier/dossier-innovatie-in-de-voedingsindustrie.htm</a:t>
            </a:r>
            <a:endParaRPr lang="nl-NL" dirty="0"/>
          </a:p>
          <a:p>
            <a:endParaRPr lang="nl-NL" dirty="0"/>
          </a:p>
        </p:txBody>
      </p:sp>
    </p:spTree>
    <p:extLst>
      <p:ext uri="{BB962C8B-B14F-4D97-AF65-F5344CB8AC3E}">
        <p14:creationId xmlns:p14="http://schemas.microsoft.com/office/powerpoint/2010/main" val="3209272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Tijdelijke aanduiding voor inhoud 10"/>
          <p:cNvPicPr>
            <a:picLocks noGrp="1" noChangeAspect="1"/>
          </p:cNvPicPr>
          <p:nvPr>
            <p:ph idx="1"/>
          </p:nvPr>
        </p:nvPicPr>
        <p:blipFill rotWithShape="1">
          <a:blip r:embed="rId2"/>
          <a:srcRect r="10221" b="-1"/>
          <a:stretch/>
        </p:blipFill>
        <p:spPr>
          <a:xfrm>
            <a:off x="-1" y="10"/>
            <a:ext cx="12192000" cy="6857990"/>
          </a:xfrm>
          <a:prstGeom prst="rect">
            <a:avLst/>
          </a:prstGeom>
        </p:spPr>
      </p:pic>
      <p:sp>
        <p:nvSpPr>
          <p:cNvPr id="1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el 1">
            <a:extLst>
              <a:ext uri="{FF2B5EF4-FFF2-40B4-BE49-F238E27FC236}">
                <a16:creationId xmlns:a16="http://schemas.microsoft.com/office/drawing/2014/main" id="{F8DB2CEB-0BA8-7A41-8CD7-098D0C9BC825}"/>
              </a:ext>
            </a:extLst>
          </p:cNvPr>
          <p:cNvSpPr>
            <a:spLocks noGrp="1"/>
          </p:cNvSpPr>
          <p:nvPr>
            <p:ph type="title"/>
          </p:nvPr>
        </p:nvSpPr>
        <p:spPr>
          <a:xfrm>
            <a:off x="709448" y="1913950"/>
            <a:ext cx="4204137" cy="1342754"/>
          </a:xfrm>
        </p:spPr>
        <p:txBody>
          <a:bodyPr vert="horz" lIns="91440" tIns="45720" rIns="91440" bIns="45720" rtlCol="0" anchor="ctr">
            <a:normAutofit/>
          </a:bodyPr>
          <a:lstStyle/>
          <a:p>
            <a:pPr algn="ctr"/>
            <a:r>
              <a:rPr lang="en-US" sz="3600" dirty="0" err="1"/>
              <a:t>Voorbeelden</a:t>
            </a:r>
            <a:r>
              <a:rPr lang="en-US" sz="3600" dirty="0"/>
              <a:t> </a:t>
            </a:r>
            <a:r>
              <a:rPr lang="en-US" sz="3600" dirty="0" err="1"/>
              <a:t>verpakkingen</a:t>
            </a:r>
            <a:endParaRPr lang="en-US" sz="3600" dirty="0"/>
          </a:p>
        </p:txBody>
      </p:sp>
      <p:cxnSp>
        <p:nvCxnSpPr>
          <p:cNvPr id="21" name="Straight Connector 2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5" name="Rechthoek 4">
            <a:extLst>
              <a:ext uri="{FF2B5EF4-FFF2-40B4-BE49-F238E27FC236}">
                <a16:creationId xmlns:a16="http://schemas.microsoft.com/office/drawing/2014/main" id="{26DB660F-7361-6747-B48B-CC24F0CFDECE}"/>
              </a:ext>
            </a:extLst>
          </p:cNvPr>
          <p:cNvSpPr/>
          <p:nvPr/>
        </p:nvSpPr>
        <p:spPr>
          <a:xfrm>
            <a:off x="525516" y="3417573"/>
            <a:ext cx="4593021" cy="2619839"/>
          </a:xfrm>
          <a:prstGeom prst="rect">
            <a:avLst/>
          </a:prstGeom>
        </p:spPr>
        <p:txBody>
          <a:bodyPr vert="horz" lIns="91440" tIns="45720" rIns="91440" bIns="45720" rtlCol="0" anchor="ctr">
            <a:normAutofit/>
          </a:bodyPr>
          <a:lstStyle/>
          <a:p>
            <a:pPr>
              <a:lnSpc>
                <a:spcPct val="90000"/>
              </a:lnSpc>
              <a:spcAft>
                <a:spcPts val="600"/>
              </a:spcAft>
            </a:pPr>
            <a:r>
              <a:rPr lang="en-US" dirty="0"/>
              <a:t>De </a:t>
            </a:r>
            <a:r>
              <a:rPr lang="en-US" dirty="0" err="1"/>
              <a:t>verpakking</a:t>
            </a:r>
            <a:r>
              <a:rPr lang="en-US" dirty="0"/>
              <a:t> </a:t>
            </a:r>
            <a:r>
              <a:rPr lang="en-US" dirty="0" err="1"/>
              <a:t>biedt</a:t>
            </a:r>
            <a:r>
              <a:rPr lang="en-US" dirty="0"/>
              <a:t> </a:t>
            </a:r>
            <a:r>
              <a:rPr lang="en-US" dirty="0" err="1"/>
              <a:t>meer</a:t>
            </a:r>
            <a:r>
              <a:rPr lang="en-US" dirty="0"/>
              <a:t> dan </a:t>
            </a:r>
            <a:r>
              <a:rPr lang="en-US" dirty="0" err="1"/>
              <a:t>alleen</a:t>
            </a:r>
            <a:r>
              <a:rPr lang="en-US" dirty="0"/>
              <a:t> de </a:t>
            </a:r>
            <a:r>
              <a:rPr lang="en-US" dirty="0" err="1"/>
              <a:t>bescherming</a:t>
            </a:r>
            <a:r>
              <a:rPr lang="en-US" dirty="0"/>
              <a:t> van </a:t>
            </a:r>
            <a:r>
              <a:rPr lang="en-US" dirty="0" err="1"/>
              <a:t>een</a:t>
            </a:r>
            <a:r>
              <a:rPr lang="en-US" dirty="0"/>
              <a:t> product. Het </a:t>
            </a:r>
            <a:r>
              <a:rPr lang="en-US" dirty="0" err="1"/>
              <a:t>mondiale</a:t>
            </a:r>
            <a:r>
              <a:rPr lang="en-US" dirty="0"/>
              <a:t> </a:t>
            </a:r>
            <a:r>
              <a:rPr lang="en-US" dirty="0" err="1"/>
              <a:t>afvaldilemma</a:t>
            </a:r>
            <a:r>
              <a:rPr lang="en-US" dirty="0"/>
              <a:t>, de </a:t>
            </a:r>
            <a:r>
              <a:rPr lang="en-US" dirty="0" err="1"/>
              <a:t>toenemende</a:t>
            </a:r>
            <a:r>
              <a:rPr lang="en-US" dirty="0"/>
              <a:t> </a:t>
            </a:r>
            <a:r>
              <a:rPr lang="en-US" dirty="0" err="1"/>
              <a:t>vraag</a:t>
            </a:r>
            <a:r>
              <a:rPr lang="en-US" dirty="0"/>
              <a:t> </a:t>
            </a:r>
            <a:r>
              <a:rPr lang="en-US" dirty="0" err="1"/>
              <a:t>naar</a:t>
            </a:r>
            <a:r>
              <a:rPr lang="en-US" dirty="0"/>
              <a:t> </a:t>
            </a:r>
            <a:r>
              <a:rPr lang="en-US" dirty="0" err="1"/>
              <a:t>vers</a:t>
            </a:r>
            <a:r>
              <a:rPr lang="en-US" dirty="0"/>
              <a:t> </a:t>
            </a:r>
            <a:r>
              <a:rPr lang="en-US" dirty="0" err="1"/>
              <a:t>eten</a:t>
            </a:r>
            <a:r>
              <a:rPr lang="en-US" dirty="0"/>
              <a:t> </a:t>
            </a:r>
            <a:r>
              <a:rPr lang="en-US" dirty="0" err="1"/>
              <a:t>en</a:t>
            </a:r>
            <a:r>
              <a:rPr lang="en-US" dirty="0"/>
              <a:t> </a:t>
            </a:r>
            <a:r>
              <a:rPr lang="en-US" dirty="0" err="1"/>
              <a:t>uitdagingen</a:t>
            </a:r>
            <a:r>
              <a:rPr lang="en-US" dirty="0"/>
              <a:t> op het </a:t>
            </a:r>
            <a:r>
              <a:rPr lang="en-US" dirty="0" err="1"/>
              <a:t>gebied</a:t>
            </a:r>
            <a:r>
              <a:rPr lang="en-US" dirty="0"/>
              <a:t> van </a:t>
            </a:r>
            <a:r>
              <a:rPr lang="en-US" dirty="0" err="1"/>
              <a:t>vervoer</a:t>
            </a:r>
            <a:r>
              <a:rPr lang="en-US" dirty="0"/>
              <a:t> </a:t>
            </a:r>
            <a:r>
              <a:rPr lang="en-US" dirty="0" err="1"/>
              <a:t>leiden</a:t>
            </a:r>
            <a:r>
              <a:rPr lang="en-US" dirty="0"/>
              <a:t> tot </a:t>
            </a:r>
            <a:r>
              <a:rPr lang="en-US" dirty="0" err="1"/>
              <a:t>veel</a:t>
            </a:r>
            <a:r>
              <a:rPr lang="en-US" dirty="0"/>
              <a:t> </a:t>
            </a:r>
            <a:r>
              <a:rPr lang="en-US" dirty="0" err="1"/>
              <a:t>innovaties</a:t>
            </a:r>
            <a:r>
              <a:rPr lang="en-US" dirty="0"/>
              <a:t> die </a:t>
            </a:r>
            <a:r>
              <a:rPr lang="en-US" dirty="0" err="1"/>
              <a:t>verpakkingen</a:t>
            </a:r>
            <a:r>
              <a:rPr lang="en-US" dirty="0"/>
              <a:t> </a:t>
            </a:r>
            <a:r>
              <a:rPr lang="en-US" dirty="0" err="1"/>
              <a:t>duurzamer</a:t>
            </a:r>
            <a:r>
              <a:rPr lang="en-US" dirty="0"/>
              <a:t> </a:t>
            </a:r>
            <a:r>
              <a:rPr lang="en-US" dirty="0" err="1"/>
              <a:t>en</a:t>
            </a:r>
            <a:r>
              <a:rPr lang="en-US" dirty="0"/>
              <a:t> </a:t>
            </a:r>
            <a:r>
              <a:rPr lang="en-US" dirty="0" err="1"/>
              <a:t>efficiënter</a:t>
            </a:r>
            <a:r>
              <a:rPr lang="en-US" dirty="0"/>
              <a:t> </a:t>
            </a:r>
            <a:r>
              <a:rPr lang="en-US" dirty="0" err="1"/>
              <a:t>maken</a:t>
            </a:r>
            <a:r>
              <a:rPr lang="en-US" dirty="0"/>
              <a:t>.</a:t>
            </a:r>
          </a:p>
          <a:p>
            <a:pPr indent="-228600">
              <a:lnSpc>
                <a:spcPct val="90000"/>
              </a:lnSpc>
              <a:spcAft>
                <a:spcPts val="600"/>
              </a:spcAft>
              <a:buFont typeface="Arial" panose="020B0604020202020204" pitchFamily="34" charset="0"/>
              <a:buChar char="•"/>
            </a:pPr>
            <a:endParaRPr lang="en-US" dirty="0"/>
          </a:p>
        </p:txBody>
      </p:sp>
      <p:sp>
        <p:nvSpPr>
          <p:cNvPr id="7" name="Tijdelijke aanduiding voor inhoud 5"/>
          <p:cNvSpPr txBox="1">
            <a:spLocks/>
          </p:cNvSpPr>
          <p:nvPr/>
        </p:nvSpPr>
        <p:spPr>
          <a:xfrm>
            <a:off x="4028149" y="2160589"/>
            <a:ext cx="4184034"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nl-NL" dirty="0"/>
          </a:p>
        </p:txBody>
      </p:sp>
      <p:sp>
        <p:nvSpPr>
          <p:cNvPr id="14" name="Tekstvak 13"/>
          <p:cNvSpPr txBox="1"/>
          <p:nvPr/>
        </p:nvSpPr>
        <p:spPr>
          <a:xfrm>
            <a:off x="7945943" y="2995749"/>
            <a:ext cx="3375200" cy="369332"/>
          </a:xfrm>
          <a:prstGeom prst="rect">
            <a:avLst/>
          </a:prstGeom>
          <a:noFill/>
        </p:spPr>
        <p:txBody>
          <a:bodyPr wrap="square" rtlCol="0">
            <a:spAutoFit/>
          </a:bodyPr>
          <a:lstStyle/>
          <a:p>
            <a:pPr>
              <a:spcAft>
                <a:spcPts val="600"/>
              </a:spcAft>
            </a:pPr>
            <a:r>
              <a:rPr lang="nl-NL" dirty="0">
                <a:latin typeface="Arial" panose="020B0604020202020204" pitchFamily="34" charset="0"/>
                <a:cs typeface="Arial" panose="020B0604020202020204" pitchFamily="34" charset="0"/>
              </a:rPr>
              <a:t>.</a:t>
            </a:r>
            <a:endParaRPr lang="nl-N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7157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E667E521-2ADC-5748-9C4F-AF2FA9306D7A}"/>
              </a:ext>
            </a:extLst>
          </p:cNvPr>
          <p:cNvPicPr>
            <a:picLocks noChangeAspect="1"/>
          </p:cNvPicPr>
          <p:nvPr/>
        </p:nvPicPr>
        <p:blipFill rotWithShape="1">
          <a:blip r:embed="rId2"/>
          <a:srcRect l="1728" r="16049" b="-1"/>
          <a:stretch/>
        </p:blipFill>
        <p:spPr>
          <a:xfrm flipH="1">
            <a:off x="-1" y="10"/>
            <a:ext cx="12192000" cy="6857990"/>
          </a:xfrm>
          <a:prstGeom prst="rect">
            <a:avLst/>
          </a:prstGeom>
        </p:spPr>
      </p:pic>
      <p:sp>
        <p:nvSpPr>
          <p:cNvPr id="12"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5" name="Titel 4">
            <a:extLst>
              <a:ext uri="{FF2B5EF4-FFF2-40B4-BE49-F238E27FC236}">
                <a16:creationId xmlns:a16="http://schemas.microsoft.com/office/drawing/2014/main" id="{F67F8C34-1E37-8C4B-9B1A-65997AC4C796}"/>
              </a:ext>
            </a:extLst>
          </p:cNvPr>
          <p:cNvSpPr>
            <a:spLocks noGrp="1"/>
          </p:cNvSpPr>
          <p:nvPr>
            <p:ph type="title"/>
          </p:nvPr>
        </p:nvSpPr>
        <p:spPr>
          <a:xfrm>
            <a:off x="709448" y="1913950"/>
            <a:ext cx="4204137" cy="1342754"/>
          </a:xfrm>
        </p:spPr>
        <p:txBody>
          <a:bodyPr>
            <a:normAutofit/>
          </a:bodyPr>
          <a:lstStyle/>
          <a:p>
            <a:pPr algn="ctr"/>
            <a:r>
              <a:rPr lang="nl-NL" sz="3600" dirty="0">
                <a:latin typeface="Arial" panose="020B0604020202020204" pitchFamily="34" charset="0"/>
                <a:cs typeface="Arial" panose="020B0604020202020204" pitchFamily="34" charset="0"/>
              </a:rPr>
              <a:t>Voorbeelden</a:t>
            </a:r>
            <a:br>
              <a:rPr lang="nl-NL" sz="3600" dirty="0">
                <a:latin typeface="Arial" panose="020B0604020202020204" pitchFamily="34" charset="0"/>
                <a:cs typeface="Arial" panose="020B0604020202020204" pitchFamily="34" charset="0"/>
              </a:rPr>
            </a:br>
            <a:r>
              <a:rPr lang="nl-NL" sz="3600" dirty="0">
                <a:latin typeface="Arial" panose="020B0604020202020204" pitchFamily="34" charset="0"/>
                <a:cs typeface="Arial" panose="020B0604020202020204" pitchFamily="34" charset="0"/>
              </a:rPr>
              <a:t>Eiwitten</a:t>
            </a:r>
            <a:endParaRPr lang="nl-NL" sz="3600" dirty="0"/>
          </a:p>
        </p:txBody>
      </p:sp>
      <p:cxnSp>
        <p:nvCxnSpPr>
          <p:cNvPr id="14" name="Straight Connector 13">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6" name="Tijdelijke aanduiding voor inhoud 5">
            <a:extLst>
              <a:ext uri="{FF2B5EF4-FFF2-40B4-BE49-F238E27FC236}">
                <a16:creationId xmlns:a16="http://schemas.microsoft.com/office/drawing/2014/main" id="{9B57B326-D92B-9245-8BFF-B821195A343E}"/>
              </a:ext>
            </a:extLst>
          </p:cNvPr>
          <p:cNvSpPr>
            <a:spLocks noGrp="1"/>
          </p:cNvSpPr>
          <p:nvPr>
            <p:ph idx="1"/>
          </p:nvPr>
        </p:nvSpPr>
        <p:spPr>
          <a:xfrm>
            <a:off x="525516" y="3417573"/>
            <a:ext cx="4593021" cy="2619839"/>
          </a:xfrm>
        </p:spPr>
        <p:txBody>
          <a:bodyPr anchor="ctr">
            <a:normAutofit/>
          </a:bodyPr>
          <a:lstStyle/>
          <a:p>
            <a:br>
              <a:rPr lang="nl-NL" sz="1800" b="1">
                <a:latin typeface="Arial" panose="020B0604020202020204" pitchFamily="34" charset="0"/>
                <a:cs typeface="Arial" panose="020B0604020202020204" pitchFamily="34" charset="0"/>
              </a:rPr>
            </a:br>
            <a:r>
              <a:rPr lang="nl-NL" sz="1800">
                <a:latin typeface="Arial" panose="020B0604020202020204" pitchFamily="34" charset="0"/>
                <a:cs typeface="Arial" panose="020B0604020202020204" pitchFamily="34" charset="0"/>
              </a:rPr>
              <a:t>Om de groeiende wereldbevolking in de toekomst van voldoende eiwitten te kunnen voorzien zullen we naast dierlijke eiwitbronnen, veel meer van andere (plantaardige) eiwitbronnen gebruik moeten maken. Het is ook belangrijk om de transitie te maken in verband met dierenwelzijn en de bevolkingsgezondheid</a:t>
            </a:r>
            <a:endParaRPr lang="nl-NL" sz="1800"/>
          </a:p>
        </p:txBody>
      </p:sp>
    </p:spTree>
    <p:extLst>
      <p:ext uri="{BB962C8B-B14F-4D97-AF65-F5344CB8AC3E}">
        <p14:creationId xmlns:p14="http://schemas.microsoft.com/office/powerpoint/2010/main" val="1747818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6134677" y="303591"/>
            <a:ext cx="573559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Tijdelijke aanduiding voor inhoud 4">
            <a:extLst>
              <a:ext uri="{FF2B5EF4-FFF2-40B4-BE49-F238E27FC236}">
                <a16:creationId xmlns:a16="http://schemas.microsoft.com/office/drawing/2014/main" id="{1E24AE0F-56D9-D640-8BF5-940654E6B555}"/>
              </a:ext>
            </a:extLst>
          </p:cNvPr>
          <p:cNvPicPr>
            <a:picLocks noChangeAspect="1"/>
          </p:cNvPicPr>
          <p:nvPr/>
        </p:nvPicPr>
        <p:blipFill>
          <a:blip r:embed="rId2"/>
          <a:stretch>
            <a:fillRect/>
          </a:stretch>
        </p:blipFill>
        <p:spPr>
          <a:xfrm>
            <a:off x="484632" y="1428749"/>
            <a:ext cx="5126736" cy="3845052"/>
          </a:xfrm>
          <a:prstGeom prst="rect">
            <a:avLst/>
          </a:prstGeom>
        </p:spPr>
      </p:pic>
      <p:sp>
        <p:nvSpPr>
          <p:cNvPr id="3" name="Tijdelijke aanduiding voor inhoud 2">
            <a:extLst>
              <a:ext uri="{FF2B5EF4-FFF2-40B4-BE49-F238E27FC236}">
                <a16:creationId xmlns:a16="http://schemas.microsoft.com/office/drawing/2014/main" id="{AB432D84-03D7-2B40-8D71-51CCCA2AB173}"/>
              </a:ext>
            </a:extLst>
          </p:cNvPr>
          <p:cNvSpPr>
            <a:spLocks noGrp="1"/>
          </p:cNvSpPr>
          <p:nvPr>
            <p:ph idx="1"/>
          </p:nvPr>
        </p:nvSpPr>
        <p:spPr>
          <a:xfrm>
            <a:off x="6391903" y="2121763"/>
            <a:ext cx="5235490" cy="3773010"/>
          </a:xfrm>
        </p:spPr>
        <p:txBody>
          <a:bodyPr>
            <a:normAutofit/>
          </a:bodyPr>
          <a:lstStyle/>
          <a:p>
            <a:r>
              <a:rPr lang="nl-NL" sz="1900" b="1" dirty="0">
                <a:latin typeface="Arial" panose="020B0604020202020204" pitchFamily="34" charset="0"/>
                <a:cs typeface="Arial" panose="020B0604020202020204" pitchFamily="34" charset="0"/>
              </a:rPr>
              <a:t>Duurzame voedselketen</a:t>
            </a:r>
          </a:p>
          <a:p>
            <a:r>
              <a:rPr lang="nl-NL" sz="1900" dirty="0">
                <a:latin typeface="Arial" panose="020B0604020202020204" pitchFamily="34" charset="0"/>
                <a:cs typeface="Arial" panose="020B0604020202020204" pitchFamily="34" charset="0"/>
              </a:rPr>
              <a:t>Innovaties </a:t>
            </a:r>
          </a:p>
          <a:p>
            <a:r>
              <a:rPr lang="nl-NL" sz="1900" dirty="0">
                <a:latin typeface="Arial" panose="020B0604020202020204" pitchFamily="34" charset="0"/>
                <a:cs typeface="Arial" panose="020B0604020202020204" pitchFamily="34" charset="0"/>
              </a:rPr>
              <a:t>Kennisnetwerken</a:t>
            </a:r>
          </a:p>
          <a:p>
            <a:r>
              <a:rPr lang="nl-NL" sz="1900" dirty="0">
                <a:latin typeface="Arial" panose="020B0604020202020204" pitchFamily="34" charset="0"/>
                <a:cs typeface="Arial" panose="020B0604020202020204" pitchFamily="34" charset="0"/>
              </a:rPr>
              <a:t>Circulaire voedselketen</a:t>
            </a:r>
          </a:p>
          <a:p>
            <a:r>
              <a:rPr lang="nl-NL" sz="1900" dirty="0">
                <a:latin typeface="Arial" panose="020B0604020202020204" pitchFamily="34" charset="0"/>
                <a:cs typeface="Arial" panose="020B0604020202020204" pitchFamily="34" charset="0"/>
              </a:rPr>
              <a:t>Misvormde groente gebruik Kromkommer</a:t>
            </a:r>
          </a:p>
          <a:p>
            <a:r>
              <a:rPr lang="nl-NL" sz="1900" dirty="0">
                <a:latin typeface="Arial" panose="020B0604020202020204" pitchFamily="34" charset="0"/>
                <a:cs typeface="Arial" panose="020B0604020202020204" pitchFamily="34" charset="0"/>
              </a:rPr>
              <a:t>Gebruik van reststromen (voedselresten / oud brood </a:t>
            </a:r>
            <a:r>
              <a:rPr lang="nl-NL" sz="1900" dirty="0" err="1">
                <a:latin typeface="Arial" panose="020B0604020202020204" pitchFamily="34" charset="0"/>
                <a:cs typeface="Arial" panose="020B0604020202020204" pitchFamily="34" charset="0"/>
              </a:rPr>
              <a:t>etc</a:t>
            </a:r>
            <a:r>
              <a:rPr lang="nl-NL" sz="1900" dirty="0">
                <a:latin typeface="Arial" panose="020B0604020202020204" pitchFamily="34" charset="0"/>
                <a:cs typeface="Arial" panose="020B0604020202020204" pitchFamily="34" charset="0"/>
              </a:rPr>
              <a:t>)</a:t>
            </a:r>
          </a:p>
          <a:p>
            <a:r>
              <a:rPr lang="nl-NL" sz="1900" dirty="0">
                <a:latin typeface="Arial" panose="020B0604020202020204" pitchFamily="34" charset="0"/>
                <a:cs typeface="Arial" panose="020B0604020202020204" pitchFamily="34" charset="0"/>
              </a:rPr>
              <a:t>Keurmerken als; </a:t>
            </a:r>
            <a:r>
              <a:rPr lang="nl-NL" sz="1900" dirty="0" err="1">
                <a:latin typeface="Arial" panose="020B0604020202020204" pitchFamily="34" charset="0"/>
                <a:cs typeface="Arial" panose="020B0604020202020204" pitchFamily="34" charset="0"/>
              </a:rPr>
              <a:t>Fairtrade</a:t>
            </a:r>
            <a:r>
              <a:rPr lang="nl-NL" sz="1900" dirty="0">
                <a:latin typeface="Arial" panose="020B0604020202020204" pitchFamily="34" charset="0"/>
                <a:cs typeface="Arial" panose="020B0604020202020204" pitchFamily="34" charset="0"/>
              </a:rPr>
              <a:t>, EKO, Biologisch</a:t>
            </a:r>
          </a:p>
          <a:p>
            <a:r>
              <a:rPr lang="nl-NL" sz="1900" dirty="0">
                <a:latin typeface="Arial" panose="020B0604020202020204" pitchFamily="34" charset="0"/>
                <a:cs typeface="Arial" panose="020B0604020202020204" pitchFamily="34" charset="0"/>
              </a:rPr>
              <a:t>Regionale afname</a:t>
            </a:r>
          </a:p>
          <a:p>
            <a:endParaRPr lang="nl-NL" sz="1900" dirty="0"/>
          </a:p>
        </p:txBody>
      </p:sp>
    </p:spTree>
    <p:extLst>
      <p:ext uri="{BB962C8B-B14F-4D97-AF65-F5344CB8AC3E}">
        <p14:creationId xmlns:p14="http://schemas.microsoft.com/office/powerpoint/2010/main" val="239449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3F3667-E406-AC41-AD0A-94F538CDC12B}"/>
              </a:ext>
            </a:extLst>
          </p:cNvPr>
          <p:cNvSpPr>
            <a:spLocks noGrp="1"/>
          </p:cNvSpPr>
          <p:nvPr>
            <p:ph type="title"/>
          </p:nvPr>
        </p:nvSpPr>
        <p:spPr/>
        <p:txBody>
          <a:bodyPr/>
          <a:lstStyle/>
          <a:p>
            <a:r>
              <a:rPr lang="nl-NL"/>
              <a:t>Duurzame voedselketen</a:t>
            </a:r>
          </a:p>
        </p:txBody>
      </p:sp>
      <p:pic>
        <p:nvPicPr>
          <p:cNvPr id="4" name="Tijdelijke aanduiding voor inhoud 4">
            <a:extLst>
              <a:ext uri="{FF2B5EF4-FFF2-40B4-BE49-F238E27FC236}">
                <a16:creationId xmlns:a16="http://schemas.microsoft.com/office/drawing/2014/main" id="{893896EE-3C34-664D-A17E-F3611CFC5FDE}"/>
              </a:ext>
            </a:extLst>
          </p:cNvPr>
          <p:cNvPicPr>
            <a:picLocks noGrp="1" noChangeAspect="1"/>
          </p:cNvPicPr>
          <p:nvPr>
            <p:ph idx="1"/>
          </p:nvPr>
        </p:nvPicPr>
        <p:blipFill>
          <a:blip r:embed="rId2"/>
          <a:stretch>
            <a:fillRect/>
          </a:stretch>
        </p:blipFill>
        <p:spPr>
          <a:xfrm>
            <a:off x="2232107" y="1825625"/>
            <a:ext cx="7727786" cy="4351338"/>
          </a:xfrm>
        </p:spPr>
      </p:pic>
    </p:spTree>
    <p:extLst>
      <p:ext uri="{BB962C8B-B14F-4D97-AF65-F5344CB8AC3E}">
        <p14:creationId xmlns:p14="http://schemas.microsoft.com/office/powerpoint/2010/main" val="3885547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6134677" y="303591"/>
            <a:ext cx="573559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42842D7-5007-4940-8C4F-746FEEBF24CE}"/>
              </a:ext>
            </a:extLst>
          </p:cNvPr>
          <p:cNvSpPr>
            <a:spLocks noGrp="1"/>
          </p:cNvSpPr>
          <p:nvPr>
            <p:ph type="title"/>
          </p:nvPr>
        </p:nvSpPr>
        <p:spPr>
          <a:xfrm>
            <a:off x="6392598" y="640263"/>
            <a:ext cx="5221266" cy="1344975"/>
          </a:xfrm>
        </p:spPr>
        <p:txBody>
          <a:bodyPr>
            <a:normAutofit/>
          </a:bodyPr>
          <a:lstStyle/>
          <a:p>
            <a:pPr algn="ctr"/>
            <a:r>
              <a:rPr lang="nl-NL" sz="4000" dirty="0"/>
              <a:t>Vijf perspectieven van duurzaam verpakken</a:t>
            </a:r>
          </a:p>
        </p:txBody>
      </p:sp>
      <p:pic>
        <p:nvPicPr>
          <p:cNvPr id="4" name="Afbeelding 3">
            <a:extLst>
              <a:ext uri="{FF2B5EF4-FFF2-40B4-BE49-F238E27FC236}">
                <a16:creationId xmlns:a16="http://schemas.microsoft.com/office/drawing/2014/main" id="{DE1091CA-C385-DB44-A8A3-FF0FE6329971}"/>
              </a:ext>
            </a:extLst>
          </p:cNvPr>
          <p:cNvPicPr>
            <a:picLocks noChangeAspect="1"/>
          </p:cNvPicPr>
          <p:nvPr/>
        </p:nvPicPr>
        <p:blipFill>
          <a:blip r:embed="rId2"/>
          <a:stretch>
            <a:fillRect/>
          </a:stretch>
        </p:blipFill>
        <p:spPr>
          <a:xfrm>
            <a:off x="484632" y="787907"/>
            <a:ext cx="5126736" cy="5126736"/>
          </a:xfrm>
          <a:prstGeom prst="rect">
            <a:avLst/>
          </a:prstGeom>
        </p:spPr>
      </p:pic>
      <p:sp>
        <p:nvSpPr>
          <p:cNvPr id="3" name="Tijdelijke aanduiding voor inhoud 2">
            <a:extLst>
              <a:ext uri="{FF2B5EF4-FFF2-40B4-BE49-F238E27FC236}">
                <a16:creationId xmlns:a16="http://schemas.microsoft.com/office/drawing/2014/main" id="{D5CDB378-A6CA-1449-A0B2-FD76B199DB0F}"/>
              </a:ext>
            </a:extLst>
          </p:cNvPr>
          <p:cNvSpPr>
            <a:spLocks noGrp="1"/>
          </p:cNvSpPr>
          <p:nvPr>
            <p:ph idx="1"/>
          </p:nvPr>
        </p:nvSpPr>
        <p:spPr>
          <a:xfrm>
            <a:off x="6391903" y="2121763"/>
            <a:ext cx="5235490" cy="3773010"/>
          </a:xfrm>
        </p:spPr>
        <p:txBody>
          <a:bodyPr>
            <a:normAutofit/>
          </a:bodyPr>
          <a:lstStyle/>
          <a:p>
            <a:pPr marL="0" indent="0">
              <a:buNone/>
            </a:pPr>
            <a:endParaRPr lang="nl-NL" sz="2000" dirty="0">
              <a:hlinkClick r:id="rId3"/>
            </a:endParaRPr>
          </a:p>
          <a:p>
            <a:r>
              <a:rPr lang="nl-NL" sz="2000" dirty="0">
                <a:hlinkClick r:id="rId4"/>
              </a:rPr>
              <a:t>https://hoeverpakjeduurzaam.kidv.nl</a:t>
            </a:r>
            <a:endParaRPr lang="nl-NL" sz="2000" dirty="0"/>
          </a:p>
          <a:p>
            <a:pPr marL="0" indent="0">
              <a:buNone/>
            </a:pPr>
            <a:endParaRPr lang="nl-NL" sz="2000" dirty="0"/>
          </a:p>
          <a:p>
            <a:r>
              <a:rPr lang="nl-NL" sz="2000" dirty="0"/>
              <a:t>Kennisinstituut duurzaam verpakken.</a:t>
            </a:r>
          </a:p>
        </p:txBody>
      </p:sp>
    </p:spTree>
    <p:extLst>
      <p:ext uri="{BB962C8B-B14F-4D97-AF65-F5344CB8AC3E}">
        <p14:creationId xmlns:p14="http://schemas.microsoft.com/office/powerpoint/2010/main" val="4093498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2">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6134677" y="303591"/>
            <a:ext cx="573559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392598" y="640263"/>
            <a:ext cx="5221266" cy="1344975"/>
          </a:xfrm>
        </p:spPr>
        <p:txBody>
          <a:bodyPr vert="horz" lIns="91440" tIns="45720" rIns="91440" bIns="45720" rtlCol="0">
            <a:normAutofit/>
          </a:bodyPr>
          <a:lstStyle/>
          <a:p>
            <a:pPr algn="ctr"/>
            <a:r>
              <a:rPr lang="en-US" sz="4000"/>
              <a:t>Milieu en impact van verpakkingen</a:t>
            </a:r>
          </a:p>
        </p:txBody>
      </p:sp>
      <p:pic>
        <p:nvPicPr>
          <p:cNvPr id="8" name="Tijdelijke aanduiding voor inhoud 7" descr="Afbeelding met apparaat&#10;&#10;Automatisch gegenereerde beschrijving"/>
          <p:cNvPicPr>
            <a:picLocks noGrp="1" noChangeAspect="1"/>
          </p:cNvPicPr>
          <p:nvPr>
            <p:ph sz="quarter" idx="4294967295"/>
          </p:nvPr>
        </p:nvPicPr>
        <p:blipFill rotWithShape="1">
          <a:blip r:embed="rId2"/>
          <a:srcRect t="7396" r="-1" b="13353"/>
          <a:stretch/>
        </p:blipFill>
        <p:spPr>
          <a:xfrm>
            <a:off x="484632" y="787900"/>
            <a:ext cx="5126736" cy="5126750"/>
          </a:xfrm>
          <a:prstGeom prst="rect">
            <a:avLst/>
          </a:prstGeom>
        </p:spPr>
      </p:pic>
      <p:sp>
        <p:nvSpPr>
          <p:cNvPr id="4" name="Tijdelijke aanduiding voor inhoud 3"/>
          <p:cNvSpPr>
            <a:spLocks noGrp="1"/>
          </p:cNvSpPr>
          <p:nvPr>
            <p:ph idx="1"/>
          </p:nvPr>
        </p:nvSpPr>
        <p:spPr>
          <a:xfrm>
            <a:off x="6391903" y="2121763"/>
            <a:ext cx="5235490" cy="3773010"/>
          </a:xfrm>
        </p:spPr>
        <p:txBody>
          <a:bodyPr vert="horz" lIns="91440" tIns="45720" rIns="91440" bIns="45720" rtlCol="0">
            <a:normAutofit/>
          </a:bodyPr>
          <a:lstStyle/>
          <a:p>
            <a:r>
              <a:rPr lang="en-US" sz="1900"/>
              <a:t>Een Nederlander opent dagelijks gemiddeld 7 verpakkingen. Dat zorgt voor een hoop afval: 20 procent van ons afval bestaat uit verpakkingen.</a:t>
            </a:r>
          </a:p>
          <a:p>
            <a:r>
              <a:rPr lang="en-US" sz="1900"/>
              <a:t>De milieu-impact van verpakkingen hangt van veel dingen af. Bijvoorbeeld van het materiaal zelf, waar je het voor gebruikt, en of je het goed kunt recyclen of hergebruiken (bij statiegeld).</a:t>
            </a:r>
          </a:p>
          <a:p>
            <a:r>
              <a:rPr lang="en-US" sz="1900"/>
              <a:t>Nuttig: ze voorkomen dat voedsel bederft en dat producten beschadigen</a:t>
            </a:r>
          </a:p>
          <a:p>
            <a:r>
              <a:rPr lang="nl-NL" sz="1900"/>
              <a:t>Vijf perspectieven op duurzaam verpakken</a:t>
            </a:r>
            <a:endParaRPr lang="en-US" sz="1900">
              <a:hlinkClick r:id="rId3"/>
            </a:endParaRPr>
          </a:p>
          <a:p>
            <a:r>
              <a:rPr lang="en-US" sz="1900">
                <a:hlinkClick r:id="rId3"/>
              </a:rPr>
              <a:t>https://hoeverpakjeduurzaam.kidv.nl</a:t>
            </a:r>
            <a:endParaRPr lang="en-US" sz="1900"/>
          </a:p>
          <a:p>
            <a:endParaRPr lang="en-US" sz="1900"/>
          </a:p>
        </p:txBody>
      </p:sp>
    </p:spTree>
    <p:extLst>
      <p:ext uri="{BB962C8B-B14F-4D97-AF65-F5344CB8AC3E}">
        <p14:creationId xmlns:p14="http://schemas.microsoft.com/office/powerpoint/2010/main" val="3613208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40079" y="4526280"/>
            <a:ext cx="8284002" cy="1737360"/>
          </a:xfrm>
        </p:spPr>
        <p:txBody>
          <a:bodyPr>
            <a:normAutofit fontScale="90000"/>
          </a:bodyPr>
          <a:lstStyle/>
          <a:p>
            <a:r>
              <a:rPr lang="nl-NL" sz="4800" dirty="0"/>
              <a:t>Voorbeelden van innovaties op het gebied van duurzaamheid bij</a:t>
            </a:r>
            <a:br>
              <a:rPr lang="nl-NL" sz="4800" dirty="0"/>
            </a:br>
            <a:r>
              <a:rPr lang="nl-NL" sz="4800" dirty="0"/>
              <a:t>supermarkten </a:t>
            </a:r>
            <a:br>
              <a:rPr lang="nl-NL" sz="4800" dirty="0"/>
            </a:br>
            <a:endParaRPr lang="nl-NL" sz="4800" dirty="0"/>
          </a:p>
        </p:txBody>
      </p:sp>
      <p:sp>
        <p:nvSpPr>
          <p:cNvPr id="8" name="Tijdelijke aanduiding voor inhoud 7">
            <a:extLst>
              <a:ext uri="{FF2B5EF4-FFF2-40B4-BE49-F238E27FC236}">
                <a16:creationId xmlns:a16="http://schemas.microsoft.com/office/drawing/2014/main" id="{FE148EAF-360F-7846-ABAD-5EC10E2C6DC0}"/>
              </a:ext>
            </a:extLst>
          </p:cNvPr>
          <p:cNvSpPr>
            <a:spLocks noGrp="1"/>
          </p:cNvSpPr>
          <p:nvPr>
            <p:ph idx="1"/>
          </p:nvPr>
        </p:nvSpPr>
        <p:spPr>
          <a:xfrm>
            <a:off x="640080" y="595293"/>
            <a:ext cx="5676637" cy="3463951"/>
          </a:xfrm>
        </p:spPr>
        <p:txBody>
          <a:bodyPr anchor="ctr">
            <a:normAutofit/>
          </a:bodyPr>
          <a:lstStyle/>
          <a:p>
            <a:pPr marL="0" indent="0">
              <a:buNone/>
            </a:pPr>
            <a:r>
              <a:rPr lang="nl-NL" sz="3200" dirty="0">
                <a:latin typeface="Arial" panose="020B0604020202020204" pitchFamily="34" charset="0"/>
                <a:cs typeface="Arial" panose="020B0604020202020204" pitchFamily="34" charset="0"/>
              </a:rPr>
              <a:t>Opdracht</a:t>
            </a:r>
          </a:p>
          <a:p>
            <a:r>
              <a:rPr lang="nl-NL" sz="1800" dirty="0">
                <a:latin typeface="Arial" panose="020B0604020202020204" pitchFamily="34" charset="0"/>
                <a:cs typeface="Arial" panose="020B0604020202020204" pitchFamily="34" charset="0"/>
              </a:rPr>
              <a:t>Voedselverspilling en duurzaamheid in de supermarkt.</a:t>
            </a:r>
          </a:p>
          <a:p>
            <a:r>
              <a:rPr lang="nl-NL" sz="1800" dirty="0">
                <a:latin typeface="Arial" panose="020B0604020202020204" pitchFamily="34" charset="0"/>
                <a:cs typeface="Arial" panose="020B0604020202020204" pitchFamily="34" charset="0"/>
              </a:rPr>
              <a:t>Bekijk allereerst wat je online kun vinden bij de grote supermarkten, vervolgens ga in de supermarkt rondkijken.</a:t>
            </a:r>
          </a:p>
          <a:p>
            <a:r>
              <a:rPr lang="nl-NL" sz="1800" dirty="0">
                <a:latin typeface="Arial" panose="020B0604020202020204" pitchFamily="34" charset="0"/>
                <a:cs typeface="Arial" panose="020B0604020202020204" pitchFamily="34" charset="0"/>
              </a:rPr>
              <a:t>Presenteer je bevindingen aan de groep.</a:t>
            </a:r>
          </a:p>
          <a:p>
            <a:endParaRPr lang="nl-NL" sz="1800" dirty="0"/>
          </a:p>
        </p:txBody>
      </p:sp>
      <p:pic>
        <p:nvPicPr>
          <p:cNvPr id="7" name="Afbeelding 6"/>
          <p:cNvPicPr>
            <a:picLocks noChangeAspect="1"/>
          </p:cNvPicPr>
          <p:nvPr/>
        </p:nvPicPr>
        <p:blipFill rotWithShape="1">
          <a:blip r:embed="rId2"/>
          <a:srcRect l="5649" r="971" b="-2"/>
          <a:stretch/>
        </p:blipFill>
        <p:spPr>
          <a:xfrm>
            <a:off x="6492114" y="10"/>
            <a:ext cx="5699887" cy="405923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p:spPr>
      </p:pic>
      <p:cxnSp>
        <p:nvCxnSpPr>
          <p:cNvPr id="15" name="Straight Connector 14">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1147" y="5004581"/>
            <a:ext cx="962395" cy="962395"/>
          </a:xfrm>
          <a:prstGeom prst="ellipse">
            <a:avLst/>
          </a:prstGeom>
          <a:solidFill>
            <a:srgbClr val="8F4B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rgbClr val="D8DE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2509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Afbeelding 12">
            <a:extLst>
              <a:ext uri="{FF2B5EF4-FFF2-40B4-BE49-F238E27FC236}">
                <a16:creationId xmlns:a16="http://schemas.microsoft.com/office/drawing/2014/main" id="{C01B076F-D9DA-3C4B-92AA-1B5DFF8236F5}"/>
              </a:ext>
            </a:extLst>
          </p:cNvPr>
          <p:cNvPicPr>
            <a:picLocks noChangeAspect="1"/>
          </p:cNvPicPr>
          <p:nvPr/>
        </p:nvPicPr>
        <p:blipFill>
          <a:blip r:embed="rId2"/>
          <a:stretch>
            <a:fillRect/>
          </a:stretch>
        </p:blipFill>
        <p:spPr>
          <a:xfrm>
            <a:off x="643467" y="2105320"/>
            <a:ext cx="5294716" cy="2647357"/>
          </a:xfrm>
          <a:prstGeom prst="rect">
            <a:avLst/>
          </a:prstGeom>
        </p:spPr>
      </p:pic>
      <p:cxnSp>
        <p:nvCxnSpPr>
          <p:cNvPr id="56" name="Straight Connector 55">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11" name="Tijdelijke aanduiding voor inhoud 10" descr="Afbeelding met tekst, biljartbal, kamer, gokhuis&#10;&#10;Automatisch gegenereerde beschrijving">
            <a:extLst>
              <a:ext uri="{FF2B5EF4-FFF2-40B4-BE49-F238E27FC236}">
                <a16:creationId xmlns:a16="http://schemas.microsoft.com/office/drawing/2014/main" id="{1D660D41-E5CA-8946-BFC0-568DDD61B07F}"/>
              </a:ext>
            </a:extLst>
          </p:cNvPr>
          <p:cNvPicPr>
            <a:picLocks noGrp="1" noChangeAspect="1"/>
          </p:cNvPicPr>
          <p:nvPr>
            <p:ph idx="1"/>
          </p:nvPr>
        </p:nvPicPr>
        <p:blipFill>
          <a:blip r:embed="rId3"/>
          <a:stretch>
            <a:fillRect/>
          </a:stretch>
        </p:blipFill>
        <p:spPr>
          <a:xfrm>
            <a:off x="6253817" y="781642"/>
            <a:ext cx="5294715" cy="5294715"/>
          </a:xfrm>
          <a:prstGeom prst="rect">
            <a:avLst/>
          </a:prstGeom>
        </p:spPr>
      </p:pic>
      <p:sp>
        <p:nvSpPr>
          <p:cNvPr id="32" name="Tekstvak 31">
            <a:extLst>
              <a:ext uri="{FF2B5EF4-FFF2-40B4-BE49-F238E27FC236}">
                <a16:creationId xmlns:a16="http://schemas.microsoft.com/office/drawing/2014/main" id="{823139A8-3C8F-9F49-89C2-409CA44D7574}"/>
              </a:ext>
            </a:extLst>
          </p:cNvPr>
          <p:cNvSpPr txBox="1"/>
          <p:nvPr/>
        </p:nvSpPr>
        <p:spPr>
          <a:xfrm>
            <a:off x="1150873" y="5353344"/>
            <a:ext cx="6098240" cy="341632"/>
          </a:xfrm>
          <a:prstGeom prst="rect">
            <a:avLst/>
          </a:prstGeom>
          <a:noFill/>
        </p:spPr>
        <p:txBody>
          <a:bodyPr wrap="square">
            <a:spAutoFit/>
          </a:bodyPr>
          <a:lstStyle/>
          <a:p>
            <a:pPr indent="-228600">
              <a:lnSpc>
                <a:spcPct val="90000"/>
              </a:lnSpc>
              <a:spcAft>
                <a:spcPts val="600"/>
              </a:spcAft>
              <a:buFont typeface="Arial" panose="020B0604020202020204" pitchFamily="34" charset="0"/>
              <a:buChar char="•"/>
            </a:pPr>
            <a:r>
              <a:rPr lang="en-US" dirty="0">
                <a:hlinkClick r:id="rId4"/>
              </a:rPr>
              <a:t>https://youtu.be/nN8GiIdh9ak</a:t>
            </a:r>
            <a:endParaRPr lang="en-US" dirty="0"/>
          </a:p>
        </p:txBody>
      </p:sp>
    </p:spTree>
    <p:extLst>
      <p:ext uri="{BB962C8B-B14F-4D97-AF65-F5344CB8AC3E}">
        <p14:creationId xmlns:p14="http://schemas.microsoft.com/office/powerpoint/2010/main" val="3000288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66818A10-81BB-DD42-B143-B4EC353DCC34}"/>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sz="6000" kern="1200" dirty="0">
                <a:solidFill>
                  <a:schemeClr val="tx1"/>
                </a:solidFill>
                <a:latin typeface="+mj-lt"/>
                <a:ea typeface="+mj-ea"/>
                <a:cs typeface="+mj-cs"/>
              </a:rPr>
              <a:t>Wat </a:t>
            </a:r>
            <a:r>
              <a:rPr lang="en-US" sz="6000" kern="1200" dirty="0" err="1">
                <a:solidFill>
                  <a:schemeClr val="tx1"/>
                </a:solidFill>
                <a:latin typeface="+mj-lt"/>
                <a:ea typeface="+mj-ea"/>
                <a:cs typeface="+mj-cs"/>
              </a:rPr>
              <a:t>kun</a:t>
            </a:r>
            <a:r>
              <a:rPr lang="en-US" sz="6000" kern="1200" dirty="0">
                <a:solidFill>
                  <a:schemeClr val="tx1"/>
                </a:solidFill>
                <a:latin typeface="+mj-lt"/>
                <a:ea typeface="+mj-ea"/>
                <a:cs typeface="+mj-cs"/>
              </a:rPr>
              <a:t> je </a:t>
            </a:r>
            <a:r>
              <a:rPr lang="en-US" sz="6000" kern="1200" dirty="0" err="1">
                <a:solidFill>
                  <a:schemeClr val="tx1"/>
                </a:solidFill>
                <a:latin typeface="+mj-lt"/>
                <a:ea typeface="+mj-ea"/>
                <a:cs typeface="+mj-cs"/>
              </a:rPr>
              <a:t>wel</a:t>
            </a:r>
            <a:r>
              <a:rPr lang="en-US" sz="6000" kern="1200" dirty="0">
                <a:solidFill>
                  <a:schemeClr val="tx1"/>
                </a:solidFill>
                <a:latin typeface="+mj-lt"/>
                <a:ea typeface="+mj-ea"/>
                <a:cs typeface="+mj-cs"/>
              </a:rPr>
              <a:t> </a:t>
            </a:r>
            <a:r>
              <a:rPr lang="en-US" sz="6000" kern="1200" dirty="0" err="1">
                <a:solidFill>
                  <a:schemeClr val="tx1"/>
                </a:solidFill>
                <a:latin typeface="+mj-lt"/>
                <a:ea typeface="+mj-ea"/>
                <a:cs typeface="+mj-cs"/>
              </a:rPr>
              <a:t>doen</a:t>
            </a:r>
            <a:r>
              <a:rPr lang="en-US" sz="6000" kern="1200" dirty="0">
                <a:solidFill>
                  <a:schemeClr val="tx1"/>
                </a:solidFill>
                <a:latin typeface="+mj-lt"/>
                <a:ea typeface="+mj-ea"/>
                <a:cs typeface="+mj-cs"/>
              </a:rPr>
              <a:t>?</a:t>
            </a:r>
            <a:br>
              <a:rPr lang="en-US" sz="6000" kern="1200" dirty="0">
                <a:solidFill>
                  <a:schemeClr val="tx1"/>
                </a:solidFill>
                <a:latin typeface="+mj-lt"/>
                <a:ea typeface="+mj-ea"/>
                <a:cs typeface="+mj-cs"/>
              </a:rPr>
            </a:br>
            <a:endParaRPr lang="en-US" sz="6000" kern="1200" dirty="0">
              <a:solidFill>
                <a:schemeClr val="tx1"/>
              </a:solidFill>
              <a:latin typeface="+mj-lt"/>
              <a:ea typeface="+mj-ea"/>
              <a:cs typeface="+mj-cs"/>
            </a:endParaRPr>
          </a:p>
        </p:txBody>
      </p:sp>
      <p:sp>
        <p:nvSpPr>
          <p:cNvPr id="3" name="Tijdelijke aanduiding voor inhoud 2">
            <a:extLst>
              <a:ext uri="{FF2B5EF4-FFF2-40B4-BE49-F238E27FC236}">
                <a16:creationId xmlns:a16="http://schemas.microsoft.com/office/drawing/2014/main" id="{91337B15-7CC2-DD48-B968-BC0242469DD7}"/>
              </a:ext>
            </a:extLst>
          </p:cNvPr>
          <p:cNvSpPr>
            <a:spLocks noGrp="1"/>
          </p:cNvSpPr>
          <p:nvPr>
            <p:ph idx="1"/>
          </p:nvPr>
        </p:nvSpPr>
        <p:spPr>
          <a:xfrm>
            <a:off x="4038600" y="4782320"/>
            <a:ext cx="7644627" cy="1329443"/>
          </a:xfrm>
        </p:spPr>
        <p:txBody>
          <a:bodyPr vert="horz" lIns="91440" tIns="45720" rIns="91440" bIns="45720" rtlCol="0">
            <a:normAutofit fontScale="92500"/>
          </a:bodyPr>
          <a:lstStyle/>
          <a:p>
            <a:pPr marL="0" indent="0" algn="r">
              <a:buNone/>
            </a:pPr>
            <a:r>
              <a:rPr lang="en-US" sz="2400" kern="1200" dirty="0">
                <a:solidFill>
                  <a:schemeClr val="tx1"/>
                </a:solidFill>
                <a:latin typeface="+mn-lt"/>
                <a:ea typeface="+mn-ea"/>
                <a:cs typeface="+mn-cs"/>
              </a:rPr>
              <a:t>Maak </a:t>
            </a:r>
            <a:r>
              <a:rPr lang="en-US" sz="2400" kern="1200" dirty="0" err="1">
                <a:solidFill>
                  <a:schemeClr val="tx1"/>
                </a:solidFill>
                <a:latin typeface="+mn-lt"/>
                <a:ea typeface="+mn-ea"/>
                <a:cs typeface="+mn-cs"/>
              </a:rPr>
              <a:t>voor</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jezelf</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eens</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een</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lijstje</a:t>
            </a:r>
            <a:r>
              <a:rPr lang="en-US" sz="2400" kern="1200" dirty="0">
                <a:solidFill>
                  <a:schemeClr val="tx1"/>
                </a:solidFill>
                <a:latin typeface="+mn-lt"/>
                <a:ea typeface="+mn-ea"/>
                <a:cs typeface="+mn-cs"/>
              </a:rPr>
              <a:t>.</a:t>
            </a:r>
          </a:p>
          <a:p>
            <a:pPr marL="0" indent="0" algn="r">
              <a:buNone/>
            </a:pPr>
            <a:r>
              <a:rPr lang="en-US" sz="2400" dirty="0" err="1"/>
              <a:t>Denk</a:t>
            </a:r>
            <a:r>
              <a:rPr lang="en-US" sz="2400" dirty="0"/>
              <a:t> </a:t>
            </a:r>
            <a:r>
              <a:rPr lang="en-US" sz="2400" dirty="0" err="1"/>
              <a:t>aan</a:t>
            </a:r>
            <a:r>
              <a:rPr lang="en-US" sz="2400" dirty="0"/>
              <a:t> de </a:t>
            </a:r>
            <a:r>
              <a:rPr lang="en-US" sz="2400" dirty="0" err="1"/>
              <a:t>aspecten</a:t>
            </a:r>
            <a:r>
              <a:rPr lang="en-US" sz="2400" dirty="0"/>
              <a:t> op het </a:t>
            </a:r>
            <a:r>
              <a:rPr lang="en-US" sz="2400" dirty="0" err="1"/>
              <a:t>gebied</a:t>
            </a:r>
            <a:r>
              <a:rPr lang="en-US" sz="2400" dirty="0"/>
              <a:t> van </a:t>
            </a:r>
            <a:r>
              <a:rPr lang="en-US" sz="2400" dirty="0" err="1"/>
              <a:t>voeding</a:t>
            </a:r>
            <a:r>
              <a:rPr lang="en-US" sz="2400" dirty="0"/>
              <a:t>, </a:t>
            </a:r>
            <a:r>
              <a:rPr lang="en-US" sz="2400" dirty="0" err="1"/>
              <a:t>beweging</a:t>
            </a:r>
            <a:r>
              <a:rPr lang="en-US" sz="2400" dirty="0"/>
              <a:t>, </a:t>
            </a:r>
            <a:r>
              <a:rPr lang="en-US" sz="2400" dirty="0" err="1"/>
              <a:t>slaap</a:t>
            </a:r>
            <a:r>
              <a:rPr lang="en-US" sz="2400" dirty="0"/>
              <a:t>, </a:t>
            </a:r>
            <a:r>
              <a:rPr lang="en-US" sz="2400" dirty="0" err="1"/>
              <a:t>ontspanning</a:t>
            </a:r>
            <a:r>
              <a:rPr lang="en-US" sz="2400" dirty="0"/>
              <a:t>, stress, </a:t>
            </a:r>
            <a:r>
              <a:rPr lang="en-US" sz="2400" dirty="0" err="1"/>
              <a:t>behouden</a:t>
            </a:r>
            <a:r>
              <a:rPr lang="en-US" sz="2400" dirty="0"/>
              <a:t> van </a:t>
            </a:r>
            <a:r>
              <a:rPr lang="en-US" sz="2400" dirty="0" err="1"/>
              <a:t>structuur</a:t>
            </a:r>
            <a:endParaRPr lang="en-US" sz="2400" kern="1200" dirty="0">
              <a:solidFill>
                <a:schemeClr val="tx1"/>
              </a:solidFill>
              <a:latin typeface="+mn-lt"/>
              <a:ea typeface="+mn-ea"/>
              <a:cs typeface="+mn-cs"/>
            </a:endParaRPr>
          </a:p>
        </p:txBody>
      </p:sp>
    </p:spTree>
    <p:extLst>
      <p:ext uri="{BB962C8B-B14F-4D97-AF65-F5344CB8AC3E}">
        <p14:creationId xmlns:p14="http://schemas.microsoft.com/office/powerpoint/2010/main" val="120531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838200" y="963877"/>
            <a:ext cx="3494362" cy="4930246"/>
          </a:xfrm>
        </p:spPr>
        <p:txBody>
          <a:bodyPr vert="horz" lIns="91440" tIns="45720" rIns="91440" bIns="45720" rtlCol="0" anchor="ctr">
            <a:normAutofit/>
          </a:bodyPr>
          <a:lstStyle/>
          <a:p>
            <a:pPr algn="r"/>
            <a:r>
              <a:rPr lang="en-US" kern="1200" dirty="0" err="1">
                <a:solidFill>
                  <a:schemeClr val="accent1"/>
                </a:solidFill>
                <a:latin typeface="+mj-lt"/>
                <a:ea typeface="+mj-ea"/>
                <a:cs typeface="+mj-cs"/>
              </a:rPr>
              <a:t>Leerdoelen</a:t>
            </a:r>
            <a:r>
              <a:rPr lang="en-US" kern="1200" dirty="0">
                <a:solidFill>
                  <a:schemeClr val="accent1"/>
                </a:solidFill>
                <a:latin typeface="+mj-lt"/>
                <a:ea typeface="+mj-ea"/>
                <a:cs typeface="+mj-cs"/>
              </a:rPr>
              <a:t>/</a:t>
            </a:r>
            <a:br>
              <a:rPr lang="en-US" kern="1200" dirty="0">
                <a:solidFill>
                  <a:schemeClr val="accent1"/>
                </a:solidFill>
                <a:latin typeface="+mj-lt"/>
                <a:ea typeface="+mj-ea"/>
                <a:cs typeface="+mj-cs"/>
              </a:rPr>
            </a:br>
            <a:r>
              <a:rPr lang="en-US" kern="1200" dirty="0">
                <a:solidFill>
                  <a:schemeClr val="accent1"/>
                </a:solidFill>
                <a:latin typeface="+mj-lt"/>
                <a:ea typeface="+mj-ea"/>
                <a:cs typeface="+mj-cs"/>
              </a:rPr>
              <a:t>les </a:t>
            </a:r>
            <a:r>
              <a:rPr lang="en-US" kern="1200" dirty="0" err="1">
                <a:solidFill>
                  <a:schemeClr val="accent1"/>
                </a:solidFill>
                <a:latin typeface="+mj-lt"/>
                <a:ea typeface="+mj-ea"/>
                <a:cs typeface="+mj-cs"/>
              </a:rPr>
              <a:t>vandaag</a:t>
            </a:r>
            <a:endParaRPr lang="en-US" kern="1200" dirty="0">
              <a:solidFill>
                <a:schemeClr val="accent1"/>
              </a:solidFill>
              <a:latin typeface="+mj-lt"/>
              <a:ea typeface="+mj-ea"/>
              <a:cs typeface="+mj-cs"/>
            </a:endParaRP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Tekstvak 2"/>
          <p:cNvSpPr txBox="1"/>
          <p:nvPr/>
        </p:nvSpPr>
        <p:spPr>
          <a:xfrm>
            <a:off x="4976031" y="963877"/>
            <a:ext cx="6377769" cy="4930246"/>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400" dirty="0"/>
              <a:t>De student:</a:t>
            </a:r>
          </a:p>
          <a:p>
            <a:pPr indent="-228600">
              <a:lnSpc>
                <a:spcPct val="90000"/>
              </a:lnSpc>
              <a:spcAft>
                <a:spcPts val="600"/>
              </a:spcAft>
              <a:buFont typeface="Arial" panose="020B0604020202020204" pitchFamily="34" charset="0"/>
              <a:buChar char="•"/>
            </a:pPr>
            <a:r>
              <a:rPr lang="en-US" sz="2400" dirty="0"/>
              <a:t>Kan </a:t>
            </a:r>
            <a:r>
              <a:rPr lang="en-US" sz="2400" dirty="0" err="1"/>
              <a:t>verschillende</a:t>
            </a:r>
            <a:r>
              <a:rPr lang="en-US" sz="2400" dirty="0"/>
              <a:t> </a:t>
            </a:r>
            <a:r>
              <a:rPr lang="en-US" sz="2400" dirty="0" err="1"/>
              <a:t>aspecten</a:t>
            </a:r>
            <a:r>
              <a:rPr lang="en-US" sz="2400" dirty="0"/>
              <a:t> </a:t>
            </a:r>
            <a:r>
              <a:rPr lang="en-US" sz="2400" dirty="0" err="1"/>
              <a:t>benoemen</a:t>
            </a:r>
            <a:r>
              <a:rPr lang="en-US" sz="2400" dirty="0"/>
              <a:t> die van impact </a:t>
            </a:r>
            <a:r>
              <a:rPr lang="en-US" sz="2400" dirty="0" err="1"/>
              <a:t>zijn</a:t>
            </a:r>
            <a:r>
              <a:rPr lang="en-US" sz="2400" dirty="0"/>
              <a:t> </a:t>
            </a:r>
            <a:r>
              <a:rPr lang="en-US" sz="2400" dirty="0" err="1"/>
              <a:t>voor</a:t>
            </a:r>
            <a:r>
              <a:rPr lang="en-US" sz="2400" dirty="0"/>
              <a:t> </a:t>
            </a:r>
            <a:r>
              <a:rPr lang="en-US" sz="2400" dirty="0" err="1"/>
              <a:t>een</a:t>
            </a:r>
            <a:r>
              <a:rPr lang="en-US" sz="2400" dirty="0"/>
              <a:t> </a:t>
            </a:r>
            <a:r>
              <a:rPr lang="en-US" sz="2400" dirty="0" err="1"/>
              <a:t>duurzame</a:t>
            </a:r>
            <a:r>
              <a:rPr lang="en-US" sz="2400" dirty="0"/>
              <a:t> </a:t>
            </a:r>
            <a:r>
              <a:rPr lang="en-US" sz="2400" dirty="0" err="1"/>
              <a:t>gezondheid</a:t>
            </a:r>
            <a:r>
              <a:rPr lang="en-US" sz="2400" dirty="0"/>
              <a:t> van de </a:t>
            </a:r>
            <a:r>
              <a:rPr lang="en-US" sz="2400" dirty="0" err="1"/>
              <a:t>Nederlandse</a:t>
            </a:r>
            <a:r>
              <a:rPr lang="en-US" sz="2400" dirty="0"/>
              <a:t> </a:t>
            </a:r>
            <a:r>
              <a:rPr lang="en-US" sz="2400" dirty="0" err="1"/>
              <a:t>bevolking</a:t>
            </a:r>
            <a:r>
              <a:rPr lang="en-US" sz="2400" dirty="0"/>
              <a:t>.</a:t>
            </a:r>
          </a:p>
          <a:p>
            <a:pPr indent="-228600">
              <a:lnSpc>
                <a:spcPct val="90000"/>
              </a:lnSpc>
              <a:spcAft>
                <a:spcPts val="600"/>
              </a:spcAft>
              <a:buFont typeface="Arial" panose="020B0604020202020204" pitchFamily="34" charset="0"/>
              <a:buChar char="•"/>
            </a:pPr>
            <a:r>
              <a:rPr lang="en-US" sz="2400" dirty="0"/>
              <a:t>Kan de </a:t>
            </a:r>
            <a:r>
              <a:rPr lang="en-US" sz="2400" dirty="0" err="1"/>
              <a:t>uitgangspunten</a:t>
            </a:r>
            <a:r>
              <a:rPr lang="en-US" sz="2400" dirty="0"/>
              <a:t> </a:t>
            </a:r>
            <a:r>
              <a:rPr lang="en-US" sz="2400" dirty="0" err="1"/>
              <a:t>benoemen</a:t>
            </a:r>
            <a:r>
              <a:rPr lang="en-US" sz="2400" dirty="0"/>
              <a:t> van '</a:t>
            </a:r>
            <a:r>
              <a:rPr lang="en-US" sz="2400" dirty="0" err="1"/>
              <a:t>Zootje</a:t>
            </a:r>
            <a:r>
              <a:rPr lang="en-US" sz="2400" dirty="0"/>
              <a:t> </a:t>
            </a:r>
            <a:r>
              <a:rPr lang="en-US" sz="2400" dirty="0" err="1"/>
              <a:t>ongeregeld</a:t>
            </a:r>
            <a:r>
              <a:rPr lang="en-US" sz="2400" dirty="0"/>
              <a:t>’</a:t>
            </a:r>
          </a:p>
          <a:p>
            <a:pPr marL="285750" indent="-228600">
              <a:lnSpc>
                <a:spcPct val="90000"/>
              </a:lnSpc>
              <a:spcAft>
                <a:spcPts val="600"/>
              </a:spcAft>
              <a:buFont typeface="Arial" panose="020B0604020202020204" pitchFamily="34" charset="0"/>
              <a:buChar char="•"/>
            </a:pPr>
            <a:r>
              <a:rPr lang="en-US" sz="2400" dirty="0"/>
              <a:t>Kan milieu impacts </a:t>
            </a:r>
            <a:r>
              <a:rPr lang="en-US" sz="2400" dirty="0" err="1"/>
              <a:t>benoemen</a:t>
            </a:r>
            <a:r>
              <a:rPr lang="en-US" sz="2400" dirty="0"/>
              <a:t> van </a:t>
            </a:r>
            <a:r>
              <a:rPr lang="en-US" sz="2400" dirty="0" err="1"/>
              <a:t>afval</a:t>
            </a:r>
            <a:r>
              <a:rPr lang="en-US" sz="2400" dirty="0"/>
              <a:t> </a:t>
            </a:r>
            <a:r>
              <a:rPr lang="en-US" sz="2400" dirty="0" err="1"/>
              <a:t>en</a:t>
            </a:r>
            <a:r>
              <a:rPr lang="en-US" sz="2400" dirty="0"/>
              <a:t> </a:t>
            </a:r>
            <a:r>
              <a:rPr lang="en-US" sz="2400" dirty="0" err="1"/>
              <a:t>kent</a:t>
            </a:r>
            <a:r>
              <a:rPr lang="en-US" sz="2400" dirty="0"/>
              <a:t> </a:t>
            </a:r>
            <a:r>
              <a:rPr lang="en-US" sz="2400" dirty="0" err="1"/>
              <a:t>verschillende</a:t>
            </a:r>
            <a:r>
              <a:rPr lang="en-US" sz="2400" dirty="0"/>
              <a:t> </a:t>
            </a:r>
            <a:r>
              <a:rPr lang="en-US" sz="2400" dirty="0" err="1"/>
              <a:t>alternatieven</a:t>
            </a:r>
            <a:r>
              <a:rPr lang="en-US" sz="2400" dirty="0"/>
              <a:t> om </a:t>
            </a:r>
            <a:r>
              <a:rPr lang="en-US" sz="2400" dirty="0" err="1"/>
              <a:t>afval</a:t>
            </a:r>
            <a:r>
              <a:rPr lang="en-US" sz="2400" dirty="0"/>
              <a:t> </a:t>
            </a:r>
            <a:r>
              <a:rPr lang="en-US" sz="2400" dirty="0" err="1"/>
              <a:t>te</a:t>
            </a:r>
            <a:r>
              <a:rPr lang="en-US" sz="2400" dirty="0"/>
              <a:t> </a:t>
            </a:r>
            <a:r>
              <a:rPr lang="en-US" sz="2400" dirty="0" err="1"/>
              <a:t>vookomen</a:t>
            </a:r>
            <a:r>
              <a:rPr lang="en-US" sz="2400" dirty="0"/>
              <a:t>.</a:t>
            </a:r>
          </a:p>
          <a:p>
            <a:pPr marL="285750" indent="-228600">
              <a:lnSpc>
                <a:spcPct val="90000"/>
              </a:lnSpc>
              <a:spcAft>
                <a:spcPts val="600"/>
              </a:spcAft>
              <a:buFont typeface="Arial" panose="020B0604020202020204" pitchFamily="34" charset="0"/>
              <a:buChar char="•"/>
            </a:pPr>
            <a:r>
              <a:rPr lang="en-US" sz="2400" dirty="0"/>
              <a:t>Kan diverse </a:t>
            </a:r>
            <a:r>
              <a:rPr lang="en-US" sz="2400" dirty="0" err="1"/>
              <a:t>innovaties</a:t>
            </a:r>
            <a:r>
              <a:rPr lang="en-US" sz="2400" dirty="0"/>
              <a:t> in de </a:t>
            </a:r>
            <a:r>
              <a:rPr lang="en-US" sz="2400" dirty="0" err="1"/>
              <a:t>voedingsindustrie</a:t>
            </a:r>
            <a:r>
              <a:rPr lang="en-US" sz="2400" dirty="0"/>
              <a:t> </a:t>
            </a:r>
            <a:r>
              <a:rPr lang="en-US" sz="2400" dirty="0" err="1"/>
              <a:t>en</a:t>
            </a:r>
            <a:r>
              <a:rPr lang="en-US" sz="2400" dirty="0"/>
              <a:t> </a:t>
            </a:r>
            <a:r>
              <a:rPr lang="en-US" sz="2400" dirty="0" err="1"/>
              <a:t>voedselketens</a:t>
            </a:r>
            <a:r>
              <a:rPr lang="en-US" sz="2400" dirty="0"/>
              <a:t> </a:t>
            </a:r>
            <a:r>
              <a:rPr lang="en-US" sz="2400" dirty="0" err="1"/>
              <a:t>benoemen</a:t>
            </a:r>
            <a:r>
              <a:rPr lang="en-US" sz="2400" dirty="0"/>
              <a:t>.</a:t>
            </a:r>
          </a:p>
        </p:txBody>
      </p:sp>
    </p:spTree>
    <p:extLst>
      <p:ext uri="{BB962C8B-B14F-4D97-AF65-F5344CB8AC3E}">
        <p14:creationId xmlns:p14="http://schemas.microsoft.com/office/powerpoint/2010/main" val="345749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3B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descr="Afbeelding met teken, tekening, doos, rood&#10;&#10;Automatisch gegenereerde beschrijving">
            <a:extLst>
              <a:ext uri="{FF2B5EF4-FFF2-40B4-BE49-F238E27FC236}">
                <a16:creationId xmlns:a16="http://schemas.microsoft.com/office/drawing/2014/main" id="{DDB276B7-45A4-B542-BE5A-5ACD21E1610D}"/>
              </a:ext>
            </a:extLst>
          </p:cNvPr>
          <p:cNvPicPr>
            <a:picLocks noChangeAspect="1"/>
          </p:cNvPicPr>
          <p:nvPr/>
        </p:nvPicPr>
        <p:blipFill>
          <a:blip r:embed="rId2"/>
          <a:stretch>
            <a:fillRect/>
          </a:stretch>
        </p:blipFill>
        <p:spPr>
          <a:xfrm>
            <a:off x="2938576" y="643467"/>
            <a:ext cx="6314847" cy="5571066"/>
          </a:xfrm>
          <a:prstGeom prst="rect">
            <a:avLst/>
          </a:prstGeom>
        </p:spPr>
      </p:pic>
    </p:spTree>
    <p:extLst>
      <p:ext uri="{BB962C8B-B14F-4D97-AF65-F5344CB8AC3E}">
        <p14:creationId xmlns:p14="http://schemas.microsoft.com/office/powerpoint/2010/main" val="2300829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el 4">
            <a:extLst>
              <a:ext uri="{FF2B5EF4-FFF2-40B4-BE49-F238E27FC236}">
                <a16:creationId xmlns:a16="http://schemas.microsoft.com/office/drawing/2014/main" id="{02B2333A-8921-1642-9D03-EB8BC0818491}"/>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200" kern="1200" dirty="0" err="1">
                <a:solidFill>
                  <a:srgbClr val="FFFFFF"/>
                </a:solidFill>
                <a:latin typeface="+mj-lt"/>
                <a:ea typeface="+mj-ea"/>
                <a:cs typeface="+mj-cs"/>
              </a:rPr>
              <a:t>Duurzaamheid</a:t>
            </a:r>
            <a:r>
              <a:rPr lang="en-US" sz="2200" kern="1200" dirty="0">
                <a:solidFill>
                  <a:srgbClr val="FFFFFF"/>
                </a:solidFill>
                <a:latin typeface="+mj-lt"/>
                <a:ea typeface="+mj-ea"/>
                <a:cs typeface="+mj-cs"/>
              </a:rPr>
              <a:t> in het </a:t>
            </a:r>
            <a:r>
              <a:rPr lang="en-US" sz="2200" kern="1200" dirty="0" err="1">
                <a:solidFill>
                  <a:srgbClr val="FFFFFF"/>
                </a:solidFill>
                <a:latin typeface="+mj-lt"/>
                <a:ea typeface="+mj-ea"/>
                <a:cs typeface="+mj-cs"/>
              </a:rPr>
              <a:t>dagelijks</a:t>
            </a:r>
            <a:r>
              <a:rPr lang="en-US" sz="2200" kern="1200" dirty="0">
                <a:solidFill>
                  <a:srgbClr val="FFFFFF"/>
                </a:solidFill>
                <a:latin typeface="+mj-lt"/>
                <a:ea typeface="+mj-ea"/>
                <a:cs typeface="+mj-cs"/>
              </a:rPr>
              <a:t> </a:t>
            </a:r>
            <a:r>
              <a:rPr lang="en-US" sz="2200" kern="1200" dirty="0" err="1">
                <a:solidFill>
                  <a:srgbClr val="FFFFFF"/>
                </a:solidFill>
                <a:latin typeface="+mj-lt"/>
                <a:ea typeface="+mj-ea"/>
                <a:cs typeface="+mj-cs"/>
              </a:rPr>
              <a:t>leven</a:t>
            </a:r>
            <a:r>
              <a:rPr lang="en-US" sz="2200" kern="1200" dirty="0">
                <a:solidFill>
                  <a:srgbClr val="FFFFFF"/>
                </a:solidFill>
                <a:latin typeface="+mj-lt"/>
                <a:ea typeface="+mj-ea"/>
                <a:cs typeface="+mj-cs"/>
              </a:rPr>
              <a:t>. </a:t>
            </a:r>
            <a:br>
              <a:rPr lang="en-US" sz="2200" kern="1200" dirty="0">
                <a:solidFill>
                  <a:srgbClr val="FFFFFF"/>
                </a:solidFill>
                <a:latin typeface="+mj-lt"/>
                <a:ea typeface="+mj-ea"/>
                <a:cs typeface="+mj-cs"/>
              </a:rPr>
            </a:br>
            <a:endParaRPr lang="en-US" sz="2200" kern="1200" dirty="0">
              <a:solidFill>
                <a:srgbClr val="FFFFFF"/>
              </a:solidFill>
              <a:latin typeface="+mj-lt"/>
              <a:ea typeface="+mj-ea"/>
              <a:cs typeface="+mj-cs"/>
            </a:endParaRPr>
          </a:p>
        </p:txBody>
      </p:sp>
      <p:pic>
        <p:nvPicPr>
          <p:cNvPr id="7" name="Tijdelijke aanduiding voor inhoud 6">
            <a:extLst>
              <a:ext uri="{FF2B5EF4-FFF2-40B4-BE49-F238E27FC236}">
                <a16:creationId xmlns:a16="http://schemas.microsoft.com/office/drawing/2014/main" id="{258DB721-E4D3-6544-97A6-9BE7255061DA}"/>
              </a:ext>
            </a:extLst>
          </p:cNvPr>
          <p:cNvPicPr>
            <a:picLocks noGrp="1" noChangeAspect="1"/>
          </p:cNvPicPr>
          <p:nvPr>
            <p:ph idx="1"/>
          </p:nvPr>
        </p:nvPicPr>
        <p:blipFill rotWithShape="1">
          <a:blip r:embed="rId2"/>
          <a:srcRect l="7329" r="5159" b="2"/>
          <a:stretch/>
        </p:blipFill>
        <p:spPr>
          <a:xfrm>
            <a:off x="4170714" y="961812"/>
            <a:ext cx="6923971" cy="4930987"/>
          </a:xfrm>
          <a:prstGeom prst="rect">
            <a:avLst/>
          </a:prstGeom>
        </p:spPr>
      </p:pic>
    </p:spTree>
    <p:extLst>
      <p:ext uri="{BB962C8B-B14F-4D97-AF65-F5344CB8AC3E}">
        <p14:creationId xmlns:p14="http://schemas.microsoft.com/office/powerpoint/2010/main" val="3819925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9FCF71-902A-E746-AFE8-35F350FC6D3F}"/>
              </a:ext>
            </a:extLst>
          </p:cNvPr>
          <p:cNvSpPr>
            <a:spLocks noGrp="1"/>
          </p:cNvSpPr>
          <p:nvPr>
            <p:ph type="title"/>
          </p:nvPr>
        </p:nvSpPr>
        <p:spPr>
          <a:xfrm>
            <a:off x="6417733" y="490537"/>
            <a:ext cx="5291663" cy="1628775"/>
          </a:xfrm>
        </p:spPr>
        <p:txBody>
          <a:bodyPr anchor="b">
            <a:normAutofit/>
          </a:bodyPr>
          <a:lstStyle/>
          <a:p>
            <a:r>
              <a:rPr lang="nl-NL" sz="4000" dirty="0"/>
              <a:t>Duurzaam gezondheid ook in de toekomst?</a:t>
            </a:r>
          </a:p>
        </p:txBody>
      </p:sp>
      <p:pic>
        <p:nvPicPr>
          <p:cNvPr id="5" name="Afbeelding 4" descr="Afbeelding met teken, buiten, paal, hangen&#10;&#10;Automatisch gegenereerde beschrijving">
            <a:extLst>
              <a:ext uri="{FF2B5EF4-FFF2-40B4-BE49-F238E27FC236}">
                <a16:creationId xmlns:a16="http://schemas.microsoft.com/office/drawing/2014/main" id="{0BE6AB41-FBE1-1941-8335-BB5B494611DE}"/>
              </a:ext>
            </a:extLst>
          </p:cNvPr>
          <p:cNvPicPr>
            <a:picLocks noChangeAspect="1"/>
          </p:cNvPicPr>
          <p:nvPr/>
        </p:nvPicPr>
        <p:blipFill rotWithShape="1">
          <a:blip r:embed="rId2"/>
          <a:srcRect l="1725" r="1957"/>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Tijdelijke aanduiding voor inhoud 2">
            <a:extLst>
              <a:ext uri="{FF2B5EF4-FFF2-40B4-BE49-F238E27FC236}">
                <a16:creationId xmlns:a16="http://schemas.microsoft.com/office/drawing/2014/main" id="{9F42ED90-46CE-EA48-A327-23D448604DDB}"/>
              </a:ext>
            </a:extLst>
          </p:cNvPr>
          <p:cNvSpPr>
            <a:spLocks noGrp="1"/>
          </p:cNvSpPr>
          <p:nvPr>
            <p:ph idx="1"/>
          </p:nvPr>
        </p:nvSpPr>
        <p:spPr>
          <a:xfrm>
            <a:off x="6417734" y="2614612"/>
            <a:ext cx="5291663" cy="3752849"/>
          </a:xfrm>
        </p:spPr>
        <p:txBody>
          <a:bodyPr>
            <a:normAutofit/>
          </a:bodyPr>
          <a:lstStyle/>
          <a:p>
            <a:r>
              <a:rPr lang="nl-NL" sz="1800" dirty="0"/>
              <a:t>Suikertaks</a:t>
            </a:r>
          </a:p>
          <a:p>
            <a:r>
              <a:rPr lang="nl-NL" sz="1800" dirty="0"/>
              <a:t>Bewerkt versus onbewerkt voedsel en overeten en obesitas</a:t>
            </a:r>
          </a:p>
          <a:p>
            <a:r>
              <a:rPr lang="nl-NL" sz="1800" dirty="0" err="1"/>
              <a:t>All</a:t>
            </a:r>
            <a:r>
              <a:rPr lang="nl-NL" sz="1800" dirty="0"/>
              <a:t> </a:t>
            </a:r>
            <a:r>
              <a:rPr lang="nl-NL" sz="1800" dirty="0" err="1"/>
              <a:t>you</a:t>
            </a:r>
            <a:r>
              <a:rPr lang="nl-NL" sz="1800" dirty="0"/>
              <a:t> </a:t>
            </a:r>
            <a:r>
              <a:rPr lang="nl-NL" sz="1800" dirty="0" err="1"/>
              <a:t>can</a:t>
            </a:r>
            <a:r>
              <a:rPr lang="nl-NL" sz="1800" dirty="0"/>
              <a:t> </a:t>
            </a:r>
            <a:r>
              <a:rPr lang="nl-NL" sz="1800" dirty="0" err="1"/>
              <a:t>eat</a:t>
            </a:r>
            <a:endParaRPr lang="nl-NL" sz="1800" dirty="0"/>
          </a:p>
          <a:p>
            <a:pPr marL="342900" indent="-342900">
              <a:buFont typeface="+mj-lt"/>
              <a:buAutoNum type="arabicPeriod"/>
            </a:pPr>
            <a:r>
              <a:rPr lang="nl-NL" sz="1800" dirty="0"/>
              <a:t>Wat is jullie mening?</a:t>
            </a:r>
          </a:p>
          <a:p>
            <a:pPr marL="342900" indent="-342900">
              <a:buFont typeface="+mj-lt"/>
              <a:buAutoNum type="arabicPeriod"/>
            </a:pPr>
            <a:r>
              <a:rPr lang="nl-NL" sz="1800" dirty="0"/>
              <a:t>Welke consequenties heeft dit voor de toekomst en wie gaat dit betalen?</a:t>
            </a:r>
          </a:p>
          <a:p>
            <a:pPr marL="342900" indent="-342900">
              <a:buFont typeface="+mj-lt"/>
              <a:buAutoNum type="arabicPeriod"/>
            </a:pPr>
            <a:r>
              <a:rPr lang="nl-NL" sz="1800" dirty="0"/>
              <a:t>Wat denken jullie dat nodig is</a:t>
            </a:r>
          </a:p>
          <a:p>
            <a:endParaRPr lang="nl-NL" sz="1800" dirty="0"/>
          </a:p>
          <a:p>
            <a:pPr marL="0" indent="0">
              <a:buNone/>
            </a:pPr>
            <a:endParaRPr lang="nl-NL" sz="1800" dirty="0"/>
          </a:p>
        </p:txBody>
      </p:sp>
    </p:spTree>
    <p:extLst>
      <p:ext uri="{BB962C8B-B14F-4D97-AF65-F5344CB8AC3E}">
        <p14:creationId xmlns:p14="http://schemas.microsoft.com/office/powerpoint/2010/main" val="949674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6134677" y="303591"/>
            <a:ext cx="573559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el 4"/>
          <p:cNvSpPr>
            <a:spLocks noGrp="1"/>
          </p:cNvSpPr>
          <p:nvPr>
            <p:ph type="title"/>
          </p:nvPr>
        </p:nvSpPr>
        <p:spPr>
          <a:xfrm>
            <a:off x="6392598" y="640263"/>
            <a:ext cx="5221266" cy="1344975"/>
          </a:xfrm>
        </p:spPr>
        <p:txBody>
          <a:bodyPr vert="horz" lIns="91440" tIns="45720" rIns="91440" bIns="45720" rtlCol="0" anchor="ctr">
            <a:normAutofit fontScale="90000"/>
          </a:bodyPr>
          <a:lstStyle/>
          <a:p>
            <a:pPr algn="ctr"/>
            <a:r>
              <a:rPr lang="en-US" sz="4000" kern="1200" dirty="0" err="1">
                <a:solidFill>
                  <a:schemeClr val="tx1"/>
                </a:solidFill>
                <a:latin typeface="+mj-lt"/>
                <a:ea typeface="+mj-ea"/>
                <a:cs typeface="+mj-cs"/>
              </a:rPr>
              <a:t>Lesopdracht</a:t>
            </a:r>
            <a:r>
              <a:rPr lang="en-US" sz="4000" kern="1200" dirty="0">
                <a:solidFill>
                  <a:schemeClr val="tx1"/>
                </a:solidFill>
                <a:latin typeface="+mj-lt"/>
                <a:ea typeface="+mj-ea"/>
                <a:cs typeface="+mj-cs"/>
              </a:rPr>
              <a:t> : </a:t>
            </a:r>
            <a:r>
              <a:rPr lang="en-US" sz="4000" kern="1200" dirty="0" err="1">
                <a:solidFill>
                  <a:schemeClr val="tx1"/>
                </a:solidFill>
                <a:latin typeface="+mj-lt"/>
                <a:ea typeface="+mj-ea"/>
                <a:cs typeface="+mj-cs"/>
              </a:rPr>
              <a:t>Zooitje</a:t>
            </a:r>
            <a:r>
              <a:rPr lang="en-US" sz="4000" kern="1200" dirty="0">
                <a:solidFill>
                  <a:schemeClr val="tx1"/>
                </a:solidFill>
                <a:latin typeface="+mj-lt"/>
                <a:ea typeface="+mj-ea"/>
                <a:cs typeface="+mj-cs"/>
              </a:rPr>
              <a:t> </a:t>
            </a:r>
            <a:r>
              <a:rPr lang="en-US" sz="4000" kern="1200" dirty="0" err="1">
                <a:solidFill>
                  <a:schemeClr val="tx1"/>
                </a:solidFill>
                <a:latin typeface="+mj-lt"/>
                <a:ea typeface="+mj-ea"/>
                <a:cs typeface="+mj-cs"/>
              </a:rPr>
              <a:t>geregeld</a:t>
            </a:r>
            <a:r>
              <a:rPr lang="en-US" sz="4000" kern="1200" dirty="0">
                <a:solidFill>
                  <a:schemeClr val="tx1"/>
                </a:solidFill>
                <a:latin typeface="+mj-lt"/>
                <a:ea typeface="+mj-ea"/>
                <a:cs typeface="+mj-cs"/>
              </a:rPr>
              <a:t> </a:t>
            </a:r>
            <a:r>
              <a:rPr lang="en-US" sz="4000" kern="1200" dirty="0" err="1">
                <a:solidFill>
                  <a:schemeClr val="tx1"/>
                </a:solidFill>
                <a:latin typeface="+mj-lt"/>
                <a:ea typeface="+mj-ea"/>
                <a:cs typeface="+mj-cs"/>
              </a:rPr>
              <a:t>afval</a:t>
            </a:r>
            <a:r>
              <a:rPr lang="en-US" sz="4000" kern="1200" dirty="0">
                <a:solidFill>
                  <a:schemeClr val="tx1"/>
                </a:solidFill>
                <a:latin typeface="+mj-lt"/>
                <a:ea typeface="+mj-ea"/>
                <a:cs typeface="+mj-cs"/>
              </a:rPr>
              <a:t> </a:t>
            </a:r>
            <a:r>
              <a:rPr lang="en-US" sz="4000" kern="1200" dirty="0" err="1">
                <a:solidFill>
                  <a:schemeClr val="tx1"/>
                </a:solidFill>
                <a:latin typeface="+mj-lt"/>
                <a:ea typeface="+mj-ea"/>
                <a:cs typeface="+mj-cs"/>
              </a:rPr>
              <a:t>en</a:t>
            </a:r>
            <a:r>
              <a:rPr lang="en-US" sz="4000" kern="1200" dirty="0">
                <a:solidFill>
                  <a:schemeClr val="tx1"/>
                </a:solidFill>
                <a:latin typeface="+mj-lt"/>
                <a:ea typeface="+mj-ea"/>
                <a:cs typeface="+mj-cs"/>
              </a:rPr>
              <a:t> </a:t>
            </a:r>
            <a:r>
              <a:rPr lang="en-US" sz="4000" kern="1200" dirty="0" err="1">
                <a:solidFill>
                  <a:schemeClr val="tx1"/>
                </a:solidFill>
                <a:latin typeface="+mj-lt"/>
                <a:ea typeface="+mj-ea"/>
                <a:cs typeface="+mj-cs"/>
              </a:rPr>
              <a:t>grondstoffen</a:t>
            </a:r>
            <a:endParaRPr lang="en-US" sz="4000" kern="1200" dirty="0">
              <a:solidFill>
                <a:schemeClr val="tx1"/>
              </a:solidFill>
              <a:latin typeface="+mj-lt"/>
              <a:ea typeface="+mj-ea"/>
              <a:cs typeface="+mj-cs"/>
            </a:endParaRPr>
          </a:p>
        </p:txBody>
      </p:sp>
      <p:pic>
        <p:nvPicPr>
          <p:cNvPr id="1026" name="Picture 2" descr="Zootje Geregeld"/>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84632" y="2026538"/>
            <a:ext cx="5126736" cy="2649475"/>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p:cNvSpPr txBox="1"/>
          <p:nvPr/>
        </p:nvSpPr>
        <p:spPr>
          <a:xfrm>
            <a:off x="6391903" y="2121763"/>
            <a:ext cx="5235490" cy="3773010"/>
          </a:xfrm>
          <a:prstGeom prst="rect">
            <a:avLst/>
          </a:prstGeom>
        </p:spPr>
        <p:txBody>
          <a:bodyPr vert="horz" lIns="91440" tIns="45720" rIns="91440" bIns="45720" rtlCol="0">
            <a:noAutofit/>
          </a:bodyPr>
          <a:lstStyle/>
          <a:p>
            <a:pPr>
              <a:lnSpc>
                <a:spcPct val="90000"/>
              </a:lnSpc>
              <a:spcAft>
                <a:spcPts val="600"/>
              </a:spcAft>
            </a:pPr>
            <a:r>
              <a:rPr lang="en-US" sz="1600" dirty="0" err="1"/>
              <a:t>Uitgangspunten</a:t>
            </a:r>
            <a:r>
              <a:rPr lang="en-US" sz="1600" dirty="0"/>
              <a:t>:</a:t>
            </a:r>
          </a:p>
          <a:p>
            <a:pPr marL="285750" indent="-228600">
              <a:lnSpc>
                <a:spcPct val="90000"/>
              </a:lnSpc>
              <a:spcAft>
                <a:spcPts val="600"/>
              </a:spcAft>
              <a:buFont typeface="Arial" panose="020B0604020202020204" pitchFamily="34" charset="0"/>
              <a:buChar char="•"/>
            </a:pPr>
            <a:r>
              <a:rPr lang="en-US" sz="1600" dirty="0"/>
              <a:t>Minder </a:t>
            </a:r>
            <a:r>
              <a:rPr lang="en-US" sz="1600" dirty="0" err="1"/>
              <a:t>kopen</a:t>
            </a:r>
            <a:endParaRPr lang="en-US" sz="1600" dirty="0"/>
          </a:p>
          <a:p>
            <a:pPr marL="285750" indent="-228600">
              <a:lnSpc>
                <a:spcPct val="90000"/>
              </a:lnSpc>
              <a:spcAft>
                <a:spcPts val="600"/>
              </a:spcAft>
              <a:buFont typeface="Arial" panose="020B0604020202020204" pitchFamily="34" charset="0"/>
              <a:buChar char="•"/>
            </a:pPr>
            <a:r>
              <a:rPr lang="en-US" sz="1600" dirty="0"/>
              <a:t>Slimmer </a:t>
            </a:r>
            <a:r>
              <a:rPr lang="en-US" sz="1600" dirty="0" err="1"/>
              <a:t>kiezen</a:t>
            </a:r>
            <a:endParaRPr lang="en-US" sz="1600" dirty="0"/>
          </a:p>
          <a:p>
            <a:pPr marL="285750" indent="-228600">
              <a:lnSpc>
                <a:spcPct val="90000"/>
              </a:lnSpc>
              <a:spcAft>
                <a:spcPts val="600"/>
              </a:spcAft>
              <a:buFont typeface="Arial" panose="020B0604020202020204" pitchFamily="34" charset="0"/>
              <a:buChar char="•"/>
            </a:pPr>
            <a:r>
              <a:rPr lang="en-US" sz="1600" dirty="0"/>
              <a:t>Langer </a:t>
            </a:r>
            <a:r>
              <a:rPr lang="en-US" sz="1600" dirty="0" err="1"/>
              <a:t>gebruiken</a:t>
            </a:r>
            <a:endParaRPr lang="en-US" sz="1600" dirty="0"/>
          </a:p>
          <a:p>
            <a:pPr marL="285750" indent="-228600">
              <a:lnSpc>
                <a:spcPct val="90000"/>
              </a:lnSpc>
              <a:spcAft>
                <a:spcPts val="600"/>
              </a:spcAft>
              <a:buFont typeface="Arial" panose="020B0604020202020204" pitchFamily="34" charset="0"/>
              <a:buChar char="•"/>
            </a:pPr>
            <a:r>
              <a:rPr lang="en-US" sz="1600" dirty="0" err="1"/>
              <a:t>Beter</a:t>
            </a:r>
            <a:r>
              <a:rPr lang="en-US" sz="1600" dirty="0"/>
              <a:t> </a:t>
            </a:r>
            <a:r>
              <a:rPr lang="en-US" sz="1600" dirty="0" err="1"/>
              <a:t>weggooien</a:t>
            </a:r>
            <a:endParaRPr lang="en-US" sz="1600" dirty="0"/>
          </a:p>
          <a:p>
            <a:pPr indent="-228600">
              <a:lnSpc>
                <a:spcPct val="90000"/>
              </a:lnSpc>
              <a:spcAft>
                <a:spcPts val="600"/>
              </a:spcAft>
              <a:buFont typeface="Arial" panose="020B0604020202020204" pitchFamily="34" charset="0"/>
              <a:buChar char="•"/>
            </a:pPr>
            <a:endParaRPr lang="en-US" sz="1600" dirty="0"/>
          </a:p>
          <a:p>
            <a:pPr>
              <a:lnSpc>
                <a:spcPct val="90000"/>
              </a:lnSpc>
              <a:spcAft>
                <a:spcPts val="600"/>
              </a:spcAft>
            </a:pPr>
            <a:r>
              <a:rPr lang="en-US" sz="1600" dirty="0" err="1"/>
              <a:t>Lesopdracht</a:t>
            </a:r>
            <a:endParaRPr lang="en-US" sz="1600" dirty="0"/>
          </a:p>
          <a:p>
            <a:pPr marL="285750" indent="-228600">
              <a:lnSpc>
                <a:spcPct val="90000"/>
              </a:lnSpc>
              <a:spcAft>
                <a:spcPts val="600"/>
              </a:spcAft>
              <a:buFont typeface="Arial" panose="020B0604020202020204" pitchFamily="34" charset="0"/>
              <a:buChar char="•"/>
            </a:pPr>
            <a:r>
              <a:rPr lang="en-US" sz="1600" dirty="0"/>
              <a:t>Ga </a:t>
            </a:r>
            <a:r>
              <a:rPr lang="en-US" sz="1600" dirty="0" err="1"/>
              <a:t>naar</a:t>
            </a:r>
            <a:r>
              <a:rPr lang="en-US" sz="1600" dirty="0"/>
              <a:t> de </a:t>
            </a:r>
            <a:r>
              <a:rPr lang="en-US" sz="1600" dirty="0" err="1"/>
              <a:t>volgende</a:t>
            </a:r>
            <a:r>
              <a:rPr lang="en-US" sz="1600" dirty="0"/>
              <a:t> website: </a:t>
            </a:r>
            <a:r>
              <a:rPr lang="en-US" sz="1600" dirty="0">
                <a:hlinkClick r:id="rId3"/>
              </a:rPr>
              <a:t>https://www.zootjegeregeld.nl/</a:t>
            </a:r>
            <a:endParaRPr lang="en-US" sz="1600" dirty="0"/>
          </a:p>
          <a:p>
            <a:pPr marL="285750" indent="-228600">
              <a:lnSpc>
                <a:spcPct val="90000"/>
              </a:lnSpc>
              <a:spcAft>
                <a:spcPts val="600"/>
              </a:spcAft>
              <a:buFont typeface="Arial" panose="020B0604020202020204" pitchFamily="34" charset="0"/>
              <a:buChar char="•"/>
            </a:pPr>
            <a:r>
              <a:rPr lang="en-US" sz="1600" dirty="0" err="1"/>
              <a:t>Bekijk</a:t>
            </a:r>
            <a:r>
              <a:rPr lang="en-US" sz="1600" dirty="0"/>
              <a:t> de website</a:t>
            </a:r>
          </a:p>
          <a:p>
            <a:pPr marL="285750" indent="-228600">
              <a:lnSpc>
                <a:spcPct val="90000"/>
              </a:lnSpc>
              <a:spcAft>
                <a:spcPts val="600"/>
              </a:spcAft>
              <a:buFont typeface="Arial" panose="020B0604020202020204" pitchFamily="34" charset="0"/>
              <a:buChar char="•"/>
            </a:pPr>
            <a:r>
              <a:rPr lang="en-US" sz="1600" dirty="0"/>
              <a:t>Wat </a:t>
            </a:r>
            <a:r>
              <a:rPr lang="en-US" sz="1600" dirty="0" err="1"/>
              <a:t>spreekt</a:t>
            </a:r>
            <a:r>
              <a:rPr lang="en-US" sz="1600" dirty="0"/>
              <a:t> je het </a:t>
            </a:r>
            <a:r>
              <a:rPr lang="en-US" sz="1600" dirty="0" err="1"/>
              <a:t>meeste</a:t>
            </a:r>
            <a:r>
              <a:rPr lang="en-US" sz="1600" dirty="0"/>
              <a:t> </a:t>
            </a:r>
            <a:r>
              <a:rPr lang="en-US" sz="1600" dirty="0" err="1"/>
              <a:t>aan</a:t>
            </a:r>
            <a:r>
              <a:rPr lang="en-US" sz="1600" dirty="0"/>
              <a:t>?</a:t>
            </a:r>
          </a:p>
          <a:p>
            <a:pPr marL="285750" indent="-228600">
              <a:lnSpc>
                <a:spcPct val="90000"/>
              </a:lnSpc>
              <a:spcAft>
                <a:spcPts val="600"/>
              </a:spcAft>
              <a:buFont typeface="Arial" panose="020B0604020202020204" pitchFamily="34" charset="0"/>
              <a:buChar char="•"/>
            </a:pPr>
            <a:r>
              <a:rPr lang="en-US" sz="1600" dirty="0"/>
              <a:t>Ga op </a:t>
            </a:r>
            <a:r>
              <a:rPr lang="en-US" sz="1600" dirty="0" err="1"/>
              <a:t>zoek</a:t>
            </a:r>
            <a:r>
              <a:rPr lang="en-US" sz="1600" dirty="0"/>
              <a:t> </a:t>
            </a:r>
            <a:r>
              <a:rPr lang="en-US" sz="1600" dirty="0" err="1"/>
              <a:t>naar</a:t>
            </a:r>
            <a:r>
              <a:rPr lang="en-US" sz="1600" dirty="0"/>
              <a:t> </a:t>
            </a:r>
            <a:r>
              <a:rPr lang="en-US" sz="1600" dirty="0" err="1"/>
              <a:t>meer</a:t>
            </a:r>
            <a:r>
              <a:rPr lang="en-US" sz="1600" dirty="0"/>
              <a:t> </a:t>
            </a:r>
            <a:r>
              <a:rPr lang="en-US" sz="1600" dirty="0" err="1"/>
              <a:t>artikelen</a:t>
            </a:r>
            <a:r>
              <a:rPr lang="en-US" sz="1600" dirty="0"/>
              <a:t> over </a:t>
            </a:r>
            <a:r>
              <a:rPr lang="en-US" sz="1600" dirty="0" err="1"/>
              <a:t>dit</a:t>
            </a:r>
            <a:r>
              <a:rPr lang="en-US" sz="1600" dirty="0"/>
              <a:t> </a:t>
            </a:r>
            <a:r>
              <a:rPr lang="en-US" sz="1600" dirty="0" err="1"/>
              <a:t>onderwerp</a:t>
            </a:r>
            <a:r>
              <a:rPr lang="en-US" sz="1600" dirty="0"/>
              <a:t>.</a:t>
            </a:r>
          </a:p>
          <a:p>
            <a:pPr marL="285750" indent="-228600">
              <a:lnSpc>
                <a:spcPct val="90000"/>
              </a:lnSpc>
              <a:spcAft>
                <a:spcPts val="600"/>
              </a:spcAft>
              <a:buFont typeface="Arial" panose="020B0604020202020204" pitchFamily="34" charset="0"/>
              <a:buChar char="•"/>
            </a:pPr>
            <a:r>
              <a:rPr lang="en-US" sz="1600" dirty="0" err="1"/>
              <a:t>Deel</a:t>
            </a:r>
            <a:r>
              <a:rPr lang="en-US" sz="1600" dirty="0"/>
              <a:t> </a:t>
            </a:r>
            <a:r>
              <a:rPr lang="en-US" sz="1600" dirty="0" err="1"/>
              <a:t>dit</a:t>
            </a:r>
            <a:r>
              <a:rPr lang="en-US" sz="1600" dirty="0"/>
              <a:t> met je </a:t>
            </a:r>
            <a:r>
              <a:rPr lang="en-US" sz="1600" dirty="0" err="1"/>
              <a:t>medestudenten</a:t>
            </a:r>
            <a:endParaRPr lang="en-US" sz="1600" dirty="0"/>
          </a:p>
        </p:txBody>
      </p:sp>
    </p:spTree>
    <p:extLst>
      <p:ext uri="{BB962C8B-B14F-4D97-AF65-F5344CB8AC3E}">
        <p14:creationId xmlns:p14="http://schemas.microsoft.com/office/powerpoint/2010/main" val="2147434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7947FCFC-E859-8446-9116-C44E99ADCB06}"/>
              </a:ext>
            </a:extLst>
          </p:cNvPr>
          <p:cNvSpPr>
            <a:spLocks noGrp="1"/>
          </p:cNvSpPr>
          <p:nvPr>
            <p:ph type="title"/>
          </p:nvPr>
        </p:nvSpPr>
        <p:spPr>
          <a:xfrm>
            <a:off x="6094105" y="802955"/>
            <a:ext cx="4977976" cy="1454051"/>
          </a:xfrm>
        </p:spPr>
        <p:txBody>
          <a:bodyPr>
            <a:normAutofit/>
          </a:bodyPr>
          <a:lstStyle/>
          <a:p>
            <a:r>
              <a:rPr lang="nl-NL">
                <a:solidFill>
                  <a:srgbClr val="000000"/>
                </a:solidFill>
              </a:rPr>
              <a:t>Duurzaam verpakken</a:t>
            </a:r>
          </a:p>
        </p:txBody>
      </p:sp>
      <p:sp>
        <p:nvSpPr>
          <p:cNvPr id="2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8" name="Graphic 17" descr="Doos">
            <a:extLst>
              <a:ext uri="{FF2B5EF4-FFF2-40B4-BE49-F238E27FC236}">
                <a16:creationId xmlns:a16="http://schemas.microsoft.com/office/drawing/2014/main" id="{945387E6-1659-4F28-B706-DFF61CE92C7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Tijdelijke aanduiding voor inhoud 2">
            <a:extLst>
              <a:ext uri="{FF2B5EF4-FFF2-40B4-BE49-F238E27FC236}">
                <a16:creationId xmlns:a16="http://schemas.microsoft.com/office/drawing/2014/main" id="{F8F34825-E9F2-6248-867C-1B7480496B63}"/>
              </a:ext>
            </a:extLst>
          </p:cNvPr>
          <p:cNvSpPr>
            <a:spLocks noGrp="1"/>
          </p:cNvSpPr>
          <p:nvPr>
            <p:ph idx="1"/>
          </p:nvPr>
        </p:nvSpPr>
        <p:spPr>
          <a:xfrm>
            <a:off x="6090574" y="2421682"/>
            <a:ext cx="4977578" cy="3639289"/>
          </a:xfrm>
        </p:spPr>
        <p:txBody>
          <a:bodyPr anchor="ctr">
            <a:normAutofit/>
          </a:bodyPr>
          <a:lstStyle/>
          <a:p>
            <a:r>
              <a:rPr lang="nl-NL" sz="2000">
                <a:solidFill>
                  <a:srgbClr val="000000"/>
                </a:solidFill>
              </a:rPr>
              <a:t>Het ontwikkelen van succesvolle duurzame verpakkingen vraagt ook dat je bijvoorbeeld kijkt naar het verpakkingsproces en de logistiek, naar het aankoop- en weggooigedrag van je klanten en naar de verpakkings- en duurzaamheidsstrategie van jouw bedrijf. </a:t>
            </a:r>
          </a:p>
        </p:txBody>
      </p:sp>
    </p:spTree>
    <p:extLst>
      <p:ext uri="{BB962C8B-B14F-4D97-AF65-F5344CB8AC3E}">
        <p14:creationId xmlns:p14="http://schemas.microsoft.com/office/powerpoint/2010/main" val="3875836047"/>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1FADF7D1B988245B1414887988CB676" ma:contentTypeVersion="7" ma:contentTypeDescription="Een nieuw document maken." ma:contentTypeScope="" ma:versionID="653225b50c932f8fbefe15d7aed2597a">
  <xsd:schema xmlns:xsd="http://www.w3.org/2001/XMLSchema" xmlns:xs="http://www.w3.org/2001/XMLSchema" xmlns:p="http://schemas.microsoft.com/office/2006/metadata/properties" xmlns:ns2="04a8cfdc-dc7c-4728-8468-1752323b6dce" targetNamespace="http://schemas.microsoft.com/office/2006/metadata/properties" ma:root="true" ma:fieldsID="176c809b388a38541564c2441b046995" ns2:_="">
    <xsd:import namespace="04a8cfdc-dc7c-4728-8468-1752323b6dc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a8cfdc-dc7c-4728-8468-1752323b6d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971C99-8F82-4237-A5B1-4D38650426BC}">
  <ds:schemaRefs>
    <ds:schemaRef ds:uri="http://schemas.microsoft.com/sharepoint/v3/contenttype/forms"/>
  </ds:schemaRefs>
</ds:datastoreItem>
</file>

<file path=customXml/itemProps2.xml><?xml version="1.0" encoding="utf-8"?>
<ds:datastoreItem xmlns:ds="http://schemas.openxmlformats.org/officeDocument/2006/customXml" ds:itemID="{AEC4AB75-A63D-4DEF-89A0-8DC0CE99481F}">
  <ds:schemaRefs>
    <ds:schemaRef ds:uri="http://purl.org/dc/terms/"/>
    <ds:schemaRef ds:uri="http://schemas.microsoft.com/office/2006/documentManagement/types"/>
    <ds:schemaRef ds:uri="04a8cfdc-dc7c-4728-8468-1752323b6dce"/>
    <ds:schemaRef ds:uri="http://schemas.openxmlformats.org/package/2006/metadata/core-properties"/>
    <ds:schemaRef ds:uri="http://schemas.microsoft.com/office/2006/metadata/properties"/>
    <ds:schemaRef ds:uri="http://purl.org/dc/dcmitype/"/>
    <ds:schemaRef ds:uri="http://schemas.microsoft.com/office/infopath/2007/PartnerControls"/>
    <ds:schemaRef ds:uri="http://www.w3.org/XML/1998/namespace"/>
    <ds:schemaRef ds:uri="http://purl.org/dc/elements/1.1/"/>
  </ds:schemaRefs>
</ds:datastoreItem>
</file>

<file path=customXml/itemProps3.xml><?xml version="1.0" encoding="utf-8"?>
<ds:datastoreItem xmlns:ds="http://schemas.openxmlformats.org/officeDocument/2006/customXml" ds:itemID="{10157537-A176-48A5-8EAD-1B660BDFB5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a8cfdc-dc7c-4728-8468-1752323b6d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317</TotalTime>
  <Words>686</Words>
  <Application>Microsoft Macintosh PowerPoint</Application>
  <PresentationFormat>Breedbeeld</PresentationFormat>
  <Paragraphs>76</Paragraphs>
  <Slides>19</Slides>
  <Notes>0</Notes>
  <HiddenSlides>0</HiddenSlides>
  <MMClips>1</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19</vt:i4>
      </vt:variant>
    </vt:vector>
  </HeadingPairs>
  <TitlesOfParts>
    <vt:vector size="24" baseType="lpstr">
      <vt:lpstr>Arial</vt:lpstr>
      <vt:lpstr>Calibri</vt:lpstr>
      <vt:lpstr>Calibri Light</vt:lpstr>
      <vt:lpstr>Wingdings 3</vt:lpstr>
      <vt:lpstr>Kantoorthema</vt:lpstr>
      <vt:lpstr>Lifestyle en duurzaamheid</vt:lpstr>
      <vt:lpstr>PowerPoint-presentatie</vt:lpstr>
      <vt:lpstr>Wat kun je wel doen? </vt:lpstr>
      <vt:lpstr>Leerdoelen/ les vandaag</vt:lpstr>
      <vt:lpstr>PowerPoint-presentatie</vt:lpstr>
      <vt:lpstr>Duurzaamheid in het dagelijks leven.  </vt:lpstr>
      <vt:lpstr>Duurzaam gezondheid ook in de toekomst?</vt:lpstr>
      <vt:lpstr>Lesopdracht : Zooitje geregeld afval en grondstoffen</vt:lpstr>
      <vt:lpstr>Duurzaam verpakken</vt:lpstr>
      <vt:lpstr>Verpakkingen</vt:lpstr>
      <vt:lpstr>Innovatie in de voedingsindustrie </vt:lpstr>
      <vt:lpstr>Voorbeelden SMART Industrie</vt:lpstr>
      <vt:lpstr>Voorbeelden verpakkingen</vt:lpstr>
      <vt:lpstr>Voorbeelden Eiwitten</vt:lpstr>
      <vt:lpstr>PowerPoint-presentatie</vt:lpstr>
      <vt:lpstr>Duurzame voedselketen</vt:lpstr>
      <vt:lpstr>Vijf perspectieven van duurzaam verpakken</vt:lpstr>
      <vt:lpstr>Milieu en impact van verpakkingen</vt:lpstr>
      <vt:lpstr>Voorbeelden van innovaties op het gebied van duurzaamheid bij supermarkten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Lifestyle en duurzaamheid</dc:title>
  <dc:creator>Mariska de Rouw</dc:creator>
  <cp:lastModifiedBy>Mariska de Rouw</cp:lastModifiedBy>
  <cp:revision>11</cp:revision>
  <dcterms:created xsi:type="dcterms:W3CDTF">2020-12-11T07:32:44Z</dcterms:created>
  <dcterms:modified xsi:type="dcterms:W3CDTF">2022-01-27T08:41:40Z</dcterms:modified>
</cp:coreProperties>
</file>